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4" r:id="rId3"/>
    <p:sldId id="265" r:id="rId4"/>
    <p:sldId id="266" r:id="rId5"/>
    <p:sldId id="256" r:id="rId6"/>
    <p:sldId id="267" r:id="rId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66FF"/>
    <a:srgbClr val="FF0000"/>
    <a:srgbClr val="CCFF33"/>
    <a:srgbClr val="FF99CC"/>
    <a:srgbClr val="FF6600"/>
    <a:srgbClr val="D73A29"/>
    <a:srgbClr val="58342A"/>
    <a:srgbClr val="0000FF"/>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23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1882997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2358746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2966371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288918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955933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63546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448418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3942283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778456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3379870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FF7C55C-9739-4343-9DEE-D424DBA6C596}" type="datetimeFigureOut">
              <a:rPr kumimoji="1" lang="ja-JP" altLang="en-US" smtClean="0"/>
              <a:t>2014/3/18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438724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7C55C-9739-4343-9DEE-D424DBA6C596}" type="datetimeFigureOut">
              <a:rPr kumimoji="1" lang="ja-JP" altLang="en-US" smtClean="0"/>
              <a:t>2014/3/18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E077F-6C43-4047-8140-8F506D56C936}" type="slidenum">
              <a:rPr kumimoji="1" lang="ja-JP" altLang="en-US" smtClean="0"/>
              <a:t>‹#›</a:t>
            </a:fld>
            <a:endParaRPr kumimoji="1" lang="ja-JP" altLang="en-US"/>
          </a:p>
        </p:txBody>
      </p:sp>
    </p:spTree>
    <p:extLst>
      <p:ext uri="{BB962C8B-B14F-4D97-AF65-F5344CB8AC3E}">
        <p14:creationId xmlns:p14="http://schemas.microsoft.com/office/powerpoint/2010/main" val="4253914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グループ化 32"/>
          <p:cNvGrpSpPr/>
          <p:nvPr/>
        </p:nvGrpSpPr>
        <p:grpSpPr>
          <a:xfrm>
            <a:off x="-3175" y="-10582"/>
            <a:ext cx="9162119" cy="556027"/>
            <a:chOff x="-3175" y="-10582"/>
            <a:chExt cx="9162119" cy="556027"/>
          </a:xfrm>
        </p:grpSpPr>
        <p:pic>
          <p:nvPicPr>
            <p:cNvPr id="34" name="図 3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7776097" cy="50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テキスト ボックス 34"/>
            <p:cNvSpPr txBox="1"/>
            <p:nvPr/>
          </p:nvSpPr>
          <p:spPr>
            <a:xfrm>
              <a:off x="6115571" y="-10582"/>
              <a:ext cx="3043373" cy="523220"/>
            </a:xfrm>
            <a:prstGeom prst="rect">
              <a:avLst/>
            </a:prstGeom>
            <a:solidFill>
              <a:srgbClr val="FF66FF">
                <a:alpha val="60000"/>
              </a:srgbClr>
            </a:solidFill>
          </p:spPr>
          <p:txBody>
            <a:bodyPr wrap="square" rtlCol="0">
              <a:spAutoFit/>
            </a:bodyPr>
            <a:lstStyle/>
            <a:p>
              <a:pPr algn="r"/>
              <a:r>
                <a:rPr kumimoji="1" lang="en-US" altLang="ja-JP" sz="28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Neo</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66FF33"/>
                  </a:solidFill>
                  <a:effectLst>
                    <a:outerShdw blurRad="38100" dist="38100" dir="2700000" algn="tl">
                      <a:srgbClr val="000000">
                        <a:alpha val="43137"/>
                      </a:srgbClr>
                    </a:outerShdw>
                  </a:effectLst>
                  <a:latin typeface="Times New Roman" pitchFamily="18" charset="0"/>
                  <a:cs typeface="Times New Roman" pitchFamily="18" charset="0"/>
                </a:rPr>
                <a:t>Tech</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00FFFF"/>
                  </a:solidFill>
                  <a:effectLst>
                    <a:outerShdw blurRad="38100" dist="38100" dir="2700000" algn="tl">
                      <a:srgbClr val="000000">
                        <a:alpha val="43137"/>
                      </a:srgbClr>
                    </a:outerShdw>
                  </a:effectLst>
                  <a:latin typeface="Times New Roman" pitchFamily="18" charset="0"/>
                  <a:cs typeface="Times New Roman" pitchFamily="18" charset="0"/>
                </a:rPr>
                <a:t>Lab</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CC00FF"/>
                  </a:solidFill>
                  <a:effectLst>
                    <a:outerShdw blurRad="38100" dist="38100" dir="2700000" algn="tl">
                      <a:srgbClr val="000000">
                        <a:alpha val="43137"/>
                      </a:srgbClr>
                    </a:outerShdw>
                  </a:effectLst>
                  <a:latin typeface="Times New Roman" pitchFamily="18" charset="0"/>
                  <a:cs typeface="Times New Roman" pitchFamily="18" charset="0"/>
                </a:rPr>
                <a:t>com</a:t>
              </a:r>
              <a:endParaRPr kumimoji="1" lang="ja-JP" altLang="en-US" sz="2800" b="1" i="1" dirty="0">
                <a:solidFill>
                  <a:srgbClr val="CC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1" name="テキスト ボックス 40"/>
            <p:cNvSpPr txBox="1"/>
            <p:nvPr/>
          </p:nvSpPr>
          <p:spPr bwMode="auto">
            <a:xfrm>
              <a:off x="6350" y="22225"/>
              <a:ext cx="6036197" cy="523220"/>
            </a:xfrm>
            <a:prstGeom prst="rect">
              <a:avLst/>
            </a:prstGeom>
            <a:noFill/>
          </p:spPr>
          <p:txBody>
            <a:bodyPr wrap="square">
              <a:spAutoFit/>
            </a:bodyPr>
            <a:lstStyle/>
            <a:p>
              <a:pPr>
                <a:defRPr/>
              </a:pPr>
              <a:r>
                <a:rPr lang="en-US" altLang="ja-JP" sz="2800" b="1" dirty="0" err="1" smtClean="0">
                  <a:solidFill>
                    <a:srgbClr val="000099"/>
                  </a:solidFill>
                  <a:effectLst>
                    <a:outerShdw blurRad="38100" dist="38100" dir="2700000" algn="tl">
                      <a:srgbClr val="000000">
                        <a:alpha val="43137"/>
                      </a:srgbClr>
                    </a:outerShdw>
                  </a:effectLst>
                  <a:latin typeface="Cooper Std Black" panose="0208090304030B020404" pitchFamily="18" charset="0"/>
                  <a:ea typeface="HG平成角ｺﾞｼｯｸ体W9" pitchFamily="49" charset="-128"/>
                  <a:cs typeface="Times New Roman" panose="02020603050405020304" pitchFamily="18" charset="0"/>
                </a:rPr>
                <a:t>Renesas</a:t>
              </a:r>
              <a:r>
                <a:rPr lang="en-US" altLang="ja-JP" sz="2800" b="1" dirty="0" smtClean="0">
                  <a:solidFill>
                    <a:srgbClr val="000099"/>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008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Smart</a:t>
              </a:r>
              <a:r>
                <a:rPr lang="en-US" altLang="ja-JP" sz="2800" b="1" dirty="0" smtClean="0">
                  <a:solidFill>
                    <a:srgbClr val="E67DFF"/>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FF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Analog</a:t>
              </a:r>
              <a:r>
                <a:rPr lang="en-US" altLang="ja-JP" sz="2800" b="1" dirty="0" smtClean="0">
                  <a:solidFill>
                    <a:srgbClr val="FF0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rPr>
                <a:t>IC101, IC500</a:t>
              </a:r>
              <a:endParaRPr lang="en-US" altLang="ja-JP" sz="2400" dirty="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endParaRPr>
            </a:p>
          </p:txBody>
        </p:sp>
      </p:grpSp>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7" y="3843051"/>
            <a:ext cx="3673327" cy="3114342"/>
          </a:xfrm>
          <a:prstGeom prst="rect">
            <a:avLst/>
          </a:prstGeom>
        </p:spPr>
      </p:pic>
      <p:pic>
        <p:nvPicPr>
          <p:cNvPr id="10" name="図 9"/>
          <p:cNvPicPr>
            <a:picLocks noChangeAspect="1"/>
          </p:cNvPicPr>
          <p:nvPr/>
        </p:nvPicPr>
        <p:blipFill>
          <a:blip r:embed="rId4"/>
          <a:stretch>
            <a:fillRect/>
          </a:stretch>
        </p:blipFill>
        <p:spPr>
          <a:xfrm>
            <a:off x="251520" y="3536185"/>
            <a:ext cx="3256697" cy="3331563"/>
          </a:xfrm>
          <a:prstGeom prst="rect">
            <a:avLst/>
          </a:prstGeom>
        </p:spPr>
      </p:pic>
      <p:grpSp>
        <p:nvGrpSpPr>
          <p:cNvPr id="2" name="グループ化 1"/>
          <p:cNvGrpSpPr/>
          <p:nvPr/>
        </p:nvGrpSpPr>
        <p:grpSpPr>
          <a:xfrm>
            <a:off x="251520" y="1116461"/>
            <a:ext cx="2550239" cy="2409976"/>
            <a:chOff x="251520" y="1116461"/>
            <a:chExt cx="2550239" cy="2409976"/>
          </a:xfrm>
        </p:grpSpPr>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520" y="1116461"/>
              <a:ext cx="2550239" cy="2409976"/>
            </a:xfrm>
            <a:prstGeom prst="rect">
              <a:avLst/>
            </a:prstGeom>
          </p:spPr>
        </p:pic>
        <p:sp>
          <p:nvSpPr>
            <p:cNvPr id="11" name="テキスト ボックス 10"/>
            <p:cNvSpPr txBox="1"/>
            <p:nvPr/>
          </p:nvSpPr>
          <p:spPr>
            <a:xfrm>
              <a:off x="251520" y="1124744"/>
              <a:ext cx="1652907" cy="461665"/>
            </a:xfrm>
            <a:prstGeom prst="rect">
              <a:avLst/>
            </a:prstGeom>
            <a:noFill/>
          </p:spPr>
          <p:txBody>
            <a:bodyPr wrap="square" rtlCol="0">
              <a:spAutoFit/>
            </a:bodyPr>
            <a:lstStyle/>
            <a:p>
              <a:r>
                <a:rPr lang="en-US" altLang="ja-JP" sz="2400" b="1" dirty="0">
                  <a:solidFill>
                    <a:srgbClr val="FFFF00"/>
                  </a:solidFill>
                  <a:effectLst>
                    <a:outerShdw blurRad="38100" dist="38100" dir="2700000" algn="tl">
                      <a:srgbClr val="000000">
                        <a:alpha val="43137"/>
                      </a:srgbClr>
                    </a:outerShdw>
                  </a:effectLst>
                </a:rPr>
                <a:t>RLD82PZJ2</a:t>
              </a:r>
              <a:endParaRPr kumimoji="1" lang="ja-JP" altLang="en-US" sz="2400" b="1" dirty="0">
                <a:solidFill>
                  <a:srgbClr val="FFFF00"/>
                </a:solidFill>
                <a:effectLst>
                  <a:outerShdw blurRad="38100" dist="38100" dir="2700000" algn="tl">
                    <a:srgbClr val="000000">
                      <a:alpha val="43137"/>
                    </a:srgbClr>
                  </a:outerShdw>
                </a:effectLst>
              </a:endParaRPr>
            </a:p>
          </p:txBody>
        </p:sp>
      </p:grpSp>
      <p:grpSp>
        <p:nvGrpSpPr>
          <p:cNvPr id="3" name="グループ化 2"/>
          <p:cNvGrpSpPr/>
          <p:nvPr/>
        </p:nvGrpSpPr>
        <p:grpSpPr>
          <a:xfrm>
            <a:off x="2771800" y="980728"/>
            <a:ext cx="6228184" cy="2862322"/>
            <a:chOff x="3131841" y="997757"/>
            <a:chExt cx="6228184" cy="2862322"/>
          </a:xfrm>
        </p:grpSpPr>
        <p:pic>
          <p:nvPicPr>
            <p:cNvPr id="7" name="図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1841" y="1141773"/>
              <a:ext cx="2808312" cy="2384663"/>
            </a:xfrm>
            <a:prstGeom prst="rect">
              <a:avLst/>
            </a:prstGeom>
          </p:spPr>
        </p:pic>
        <p:sp>
          <p:nvSpPr>
            <p:cNvPr id="8" name="円/楕円 7"/>
            <p:cNvSpPr/>
            <p:nvPr/>
          </p:nvSpPr>
          <p:spPr>
            <a:xfrm rot="1007656">
              <a:off x="3686497" y="1968974"/>
              <a:ext cx="1212182" cy="684095"/>
            </a:xfrm>
            <a:prstGeom prst="ellipse">
              <a:avLst/>
            </a:prstGeom>
            <a:noFill/>
            <a:ln w="38100">
              <a:solidFill>
                <a:srgbClr val="FF0000">
                  <a:alpha val="60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5940153" y="997757"/>
              <a:ext cx="3419872" cy="2862322"/>
            </a:xfrm>
            <a:prstGeom prst="rect">
              <a:avLst/>
            </a:prstGeom>
            <a:noFill/>
          </p:spPr>
          <p:txBody>
            <a:bodyPr wrap="square" rtlCol="0">
              <a:spAutoFit/>
            </a:bodyPr>
            <a:lstStyle/>
            <a:p>
              <a:r>
                <a:rPr lang="ja-JP" altLang="en-US" sz="2000" dirty="0"/>
                <a:t>●単峰性ビーム指向性をもった波長</a:t>
              </a:r>
              <a:r>
                <a:rPr lang="en-US" altLang="ja-JP" sz="2000" dirty="0"/>
                <a:t>822nm</a:t>
              </a:r>
              <a:r>
                <a:rPr lang="ja-JP" altLang="en-US" sz="2000" dirty="0"/>
                <a:t>の赤外線</a:t>
              </a:r>
              <a:r>
                <a:rPr lang="ja-JP" altLang="en-US" sz="2000" dirty="0" smtClean="0"/>
                <a:t>レーザーダイオード</a:t>
              </a:r>
              <a:r>
                <a:rPr kumimoji="1" lang="en-US" altLang="ja-JP" sz="2000" dirty="0" smtClean="0"/>
                <a:t/>
              </a:r>
              <a:br>
                <a:rPr kumimoji="1" lang="en-US" altLang="ja-JP" sz="2000" dirty="0" smtClean="0"/>
              </a:br>
              <a:r>
                <a:rPr kumimoji="1" lang="ja-JP" altLang="en-US" sz="2000" dirty="0" smtClean="0"/>
                <a:t>●駆動電流は</a:t>
              </a:r>
              <a:r>
                <a:rPr kumimoji="1" lang="en-US" altLang="ja-JP" sz="2000" dirty="0" smtClean="0"/>
                <a:t>85mA</a:t>
              </a:r>
              <a:r>
                <a:rPr kumimoji="1" lang="ja-JP" altLang="en-US" sz="2000" dirty="0" smtClean="0"/>
                <a:t>～</a:t>
              </a:r>
              <a:r>
                <a:rPr kumimoji="1" lang="en-US" altLang="ja-JP" sz="2000" dirty="0" smtClean="0"/>
                <a:t/>
              </a:r>
              <a:br>
                <a:rPr kumimoji="1" lang="en-US" altLang="ja-JP" sz="2000" dirty="0" smtClean="0"/>
              </a:br>
              <a:r>
                <a:rPr kumimoji="1" lang="en-US" altLang="ja-JP" sz="2000" dirty="0" smtClean="0"/>
                <a:t>250mA</a:t>
              </a:r>
              <a:r>
                <a:rPr kumimoji="1" lang="ja-JP" altLang="en-US" sz="2000" dirty="0" smtClean="0"/>
                <a:t>程度、デューティーサイクル５０％</a:t>
              </a:r>
              <a:r>
                <a:rPr lang="ja-JP" altLang="en-US" sz="2000" dirty="0" smtClean="0"/>
                <a:t>の矩形パルス駆動で使用</a:t>
              </a:r>
              <a:r>
                <a:rPr lang="en-US" altLang="ja-JP" sz="2000" dirty="0" smtClean="0"/>
                <a:t/>
              </a:r>
              <a:br>
                <a:rPr lang="en-US" altLang="ja-JP" sz="2000" dirty="0" smtClean="0"/>
              </a:br>
              <a:r>
                <a:rPr lang="ja-JP" altLang="en-US" sz="2000" dirty="0" smtClean="0"/>
                <a:t>●ビーム指向性は楕円</a:t>
              </a:r>
              <a:r>
                <a:rPr lang="en-US" altLang="ja-JP" sz="2000" dirty="0" smtClean="0"/>
                <a:t/>
              </a:r>
              <a:br>
                <a:rPr lang="en-US" altLang="ja-JP" sz="2000" dirty="0" smtClean="0"/>
              </a:br>
              <a:r>
                <a:rPr lang="ja-JP" altLang="en-US" sz="2000" dirty="0" smtClean="0"/>
                <a:t>●偏光特性が維持されている</a:t>
              </a:r>
              <a:endParaRPr kumimoji="1" lang="ja-JP" altLang="en-US" sz="2000" dirty="0"/>
            </a:p>
          </p:txBody>
        </p:sp>
      </p:grpSp>
      <p:sp>
        <p:nvSpPr>
          <p:cNvPr id="15" name="テキスト ボックス 14"/>
          <p:cNvSpPr txBox="1"/>
          <p:nvPr/>
        </p:nvSpPr>
        <p:spPr>
          <a:xfrm>
            <a:off x="0" y="476672"/>
            <a:ext cx="9144000" cy="523220"/>
          </a:xfrm>
          <a:prstGeom prst="rect">
            <a:avLst/>
          </a:prstGeom>
          <a:noFill/>
        </p:spPr>
        <p:txBody>
          <a:bodyPr wrap="square" rtlCol="0">
            <a:spAutoFit/>
          </a:bodyPr>
          <a:lstStyle/>
          <a:p>
            <a:r>
              <a:rPr kumimoji="1" lang="en-US" altLang="ja-JP" sz="2800" dirty="0" smtClean="0"/>
              <a:t>【</a:t>
            </a:r>
            <a:r>
              <a:rPr kumimoji="1" lang="ja-JP" altLang="en-US" sz="2800" dirty="0" smtClean="0"/>
              <a:t>ローム製 赤外線レーザー</a:t>
            </a:r>
            <a:r>
              <a:rPr kumimoji="1" lang="en-US" altLang="ja-JP" sz="2800" dirty="0" smtClean="0"/>
              <a:t>】</a:t>
            </a:r>
            <a:r>
              <a:rPr lang="ja-JP" altLang="en-US" sz="2800" dirty="0"/>
              <a:t> </a:t>
            </a:r>
            <a:r>
              <a:rPr lang="en-US" altLang="ja-JP" sz="2800" b="1" dirty="0" smtClean="0">
                <a:latin typeface="Times New Roman" panose="02020603050405020304" pitchFamily="18" charset="0"/>
                <a:cs typeface="Times New Roman" panose="02020603050405020304" pitchFamily="18" charset="0"/>
              </a:rPr>
              <a:t>RLD82PZJ2</a:t>
            </a:r>
            <a:endParaRPr kumimoji="1" lang="en-US" altLang="ja-JP" sz="24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2432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グループ化 32"/>
          <p:cNvGrpSpPr/>
          <p:nvPr/>
        </p:nvGrpSpPr>
        <p:grpSpPr>
          <a:xfrm>
            <a:off x="-3175" y="-10582"/>
            <a:ext cx="9162119" cy="556027"/>
            <a:chOff x="-3175" y="-10582"/>
            <a:chExt cx="9162119" cy="556027"/>
          </a:xfrm>
        </p:grpSpPr>
        <p:pic>
          <p:nvPicPr>
            <p:cNvPr id="34" name="図 3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7776097" cy="50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テキスト ボックス 34"/>
            <p:cNvSpPr txBox="1"/>
            <p:nvPr/>
          </p:nvSpPr>
          <p:spPr>
            <a:xfrm>
              <a:off x="6115571" y="-10582"/>
              <a:ext cx="3043373" cy="523220"/>
            </a:xfrm>
            <a:prstGeom prst="rect">
              <a:avLst/>
            </a:prstGeom>
            <a:solidFill>
              <a:srgbClr val="FF66FF">
                <a:alpha val="60000"/>
              </a:srgbClr>
            </a:solidFill>
          </p:spPr>
          <p:txBody>
            <a:bodyPr wrap="square" rtlCol="0">
              <a:spAutoFit/>
            </a:bodyPr>
            <a:lstStyle/>
            <a:p>
              <a:pPr algn="r"/>
              <a:r>
                <a:rPr kumimoji="1" lang="en-US" altLang="ja-JP" sz="28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Neo</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66FF33"/>
                  </a:solidFill>
                  <a:effectLst>
                    <a:outerShdw blurRad="38100" dist="38100" dir="2700000" algn="tl">
                      <a:srgbClr val="000000">
                        <a:alpha val="43137"/>
                      </a:srgbClr>
                    </a:outerShdw>
                  </a:effectLst>
                  <a:latin typeface="Times New Roman" pitchFamily="18" charset="0"/>
                  <a:cs typeface="Times New Roman" pitchFamily="18" charset="0"/>
                </a:rPr>
                <a:t>Tech</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00FFFF"/>
                  </a:solidFill>
                  <a:effectLst>
                    <a:outerShdw blurRad="38100" dist="38100" dir="2700000" algn="tl">
                      <a:srgbClr val="000000">
                        <a:alpha val="43137"/>
                      </a:srgbClr>
                    </a:outerShdw>
                  </a:effectLst>
                  <a:latin typeface="Times New Roman" pitchFamily="18" charset="0"/>
                  <a:cs typeface="Times New Roman" pitchFamily="18" charset="0"/>
                </a:rPr>
                <a:t>Lab</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CC00FF"/>
                  </a:solidFill>
                  <a:effectLst>
                    <a:outerShdw blurRad="38100" dist="38100" dir="2700000" algn="tl">
                      <a:srgbClr val="000000">
                        <a:alpha val="43137"/>
                      </a:srgbClr>
                    </a:outerShdw>
                  </a:effectLst>
                  <a:latin typeface="Times New Roman" pitchFamily="18" charset="0"/>
                  <a:cs typeface="Times New Roman" pitchFamily="18" charset="0"/>
                </a:rPr>
                <a:t>com</a:t>
              </a:r>
              <a:endParaRPr kumimoji="1" lang="ja-JP" altLang="en-US" sz="2800" b="1" i="1" dirty="0">
                <a:solidFill>
                  <a:srgbClr val="CC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1" name="テキスト ボックス 40"/>
            <p:cNvSpPr txBox="1"/>
            <p:nvPr/>
          </p:nvSpPr>
          <p:spPr bwMode="auto">
            <a:xfrm>
              <a:off x="6350" y="22225"/>
              <a:ext cx="6036197" cy="523220"/>
            </a:xfrm>
            <a:prstGeom prst="rect">
              <a:avLst/>
            </a:prstGeom>
            <a:noFill/>
          </p:spPr>
          <p:txBody>
            <a:bodyPr wrap="square">
              <a:spAutoFit/>
            </a:bodyPr>
            <a:lstStyle/>
            <a:p>
              <a:pPr>
                <a:defRPr/>
              </a:pPr>
              <a:r>
                <a:rPr lang="en-US" altLang="ja-JP" sz="2800" b="1" dirty="0" err="1" smtClean="0">
                  <a:solidFill>
                    <a:srgbClr val="000099"/>
                  </a:solidFill>
                  <a:effectLst>
                    <a:outerShdw blurRad="38100" dist="38100" dir="2700000" algn="tl">
                      <a:srgbClr val="000000">
                        <a:alpha val="43137"/>
                      </a:srgbClr>
                    </a:outerShdw>
                  </a:effectLst>
                  <a:latin typeface="Cooper Std Black" panose="0208090304030B020404" pitchFamily="18" charset="0"/>
                  <a:ea typeface="HG平成角ｺﾞｼｯｸ体W9" pitchFamily="49" charset="-128"/>
                  <a:cs typeface="Times New Roman" panose="02020603050405020304" pitchFamily="18" charset="0"/>
                </a:rPr>
                <a:t>Renesas</a:t>
              </a:r>
              <a:r>
                <a:rPr lang="en-US" altLang="ja-JP" sz="2800" b="1" dirty="0" smtClean="0">
                  <a:solidFill>
                    <a:srgbClr val="000099"/>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008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Smart</a:t>
              </a:r>
              <a:r>
                <a:rPr lang="en-US" altLang="ja-JP" sz="2800" b="1" dirty="0" smtClean="0">
                  <a:solidFill>
                    <a:srgbClr val="E67DFF"/>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FF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Analog</a:t>
              </a:r>
              <a:r>
                <a:rPr lang="en-US" altLang="ja-JP" sz="2800" b="1" dirty="0" smtClean="0">
                  <a:solidFill>
                    <a:srgbClr val="FF0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rPr>
                <a:t>IC101, IC500</a:t>
              </a:r>
              <a:endParaRPr lang="en-US" altLang="ja-JP" sz="2400" dirty="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endParaRPr>
            </a:p>
          </p:txBody>
        </p:sp>
      </p:grpSp>
      <p:grpSp>
        <p:nvGrpSpPr>
          <p:cNvPr id="2" name="グループ化 1"/>
          <p:cNvGrpSpPr/>
          <p:nvPr/>
        </p:nvGrpSpPr>
        <p:grpSpPr>
          <a:xfrm>
            <a:off x="395536" y="3356992"/>
            <a:ext cx="6768752" cy="3481634"/>
            <a:chOff x="395536" y="3356992"/>
            <a:chExt cx="6768752" cy="3481634"/>
          </a:xfrm>
        </p:grpSpPr>
        <p:pic>
          <p:nvPicPr>
            <p:cNvPr id="6" name="図 5"/>
            <p:cNvPicPr>
              <a:picLocks noChangeAspect="1"/>
            </p:cNvPicPr>
            <p:nvPr/>
          </p:nvPicPr>
          <p:blipFill>
            <a:blip r:embed="rId3"/>
            <a:stretch>
              <a:fillRect/>
            </a:stretch>
          </p:blipFill>
          <p:spPr>
            <a:xfrm>
              <a:off x="395536" y="3582860"/>
              <a:ext cx="2743200" cy="3230516"/>
            </a:xfrm>
            <a:prstGeom prst="rect">
              <a:avLst/>
            </a:prstGeom>
          </p:spPr>
        </p:pic>
        <p:pic>
          <p:nvPicPr>
            <p:cNvPr id="7" name="図 6"/>
            <p:cNvPicPr>
              <a:picLocks noChangeAspect="1"/>
            </p:cNvPicPr>
            <p:nvPr/>
          </p:nvPicPr>
          <p:blipFill>
            <a:blip r:embed="rId4"/>
            <a:stretch>
              <a:fillRect/>
            </a:stretch>
          </p:blipFill>
          <p:spPr>
            <a:xfrm>
              <a:off x="3491880" y="3356992"/>
              <a:ext cx="3672408" cy="3481634"/>
            </a:xfrm>
            <a:prstGeom prst="rect">
              <a:avLst/>
            </a:prstGeom>
          </p:spPr>
        </p:pic>
      </p:grpSp>
      <p:grpSp>
        <p:nvGrpSpPr>
          <p:cNvPr id="9" name="グループ化 8"/>
          <p:cNvGrpSpPr/>
          <p:nvPr/>
        </p:nvGrpSpPr>
        <p:grpSpPr>
          <a:xfrm>
            <a:off x="251520" y="1121792"/>
            <a:ext cx="5015047" cy="2235200"/>
            <a:chOff x="395536" y="908720"/>
            <a:chExt cx="5015047" cy="2235200"/>
          </a:xfrm>
        </p:grpSpPr>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840" y="908720"/>
              <a:ext cx="2278743" cy="223520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536" y="908720"/>
              <a:ext cx="2743200" cy="2235200"/>
            </a:xfrm>
            <a:prstGeom prst="rect">
              <a:avLst/>
            </a:prstGeom>
          </p:spPr>
        </p:pic>
      </p:grpSp>
      <p:sp>
        <p:nvSpPr>
          <p:cNvPr id="12" name="テキスト ボックス 11"/>
          <p:cNvSpPr txBox="1"/>
          <p:nvPr/>
        </p:nvSpPr>
        <p:spPr>
          <a:xfrm>
            <a:off x="5323078" y="1111548"/>
            <a:ext cx="3676906" cy="2031325"/>
          </a:xfrm>
          <a:prstGeom prst="rect">
            <a:avLst/>
          </a:prstGeom>
          <a:noFill/>
        </p:spPr>
        <p:txBody>
          <a:bodyPr wrap="square" rtlCol="0">
            <a:spAutoFit/>
          </a:bodyPr>
          <a:lstStyle/>
          <a:p>
            <a:r>
              <a:rPr kumimoji="1" lang="ja-JP" altLang="en-US" dirty="0" smtClean="0"/>
              <a:t>●使用したフォトダイオードは、</a:t>
            </a:r>
            <a:endParaRPr kumimoji="1" lang="en-US" altLang="ja-JP" dirty="0" smtClean="0"/>
          </a:p>
          <a:p>
            <a:r>
              <a:rPr lang="ja-JP" altLang="en-US" dirty="0"/>
              <a:t>ＲＳコンポーネンツで購入</a:t>
            </a:r>
            <a:r>
              <a:rPr lang="ja-JP" altLang="en-US" dirty="0" smtClean="0"/>
              <a:t>可能</a:t>
            </a:r>
            <a:r>
              <a:rPr lang="en-US" altLang="ja-JP" dirty="0" smtClean="0"/>
              <a:t/>
            </a:r>
            <a:br>
              <a:rPr lang="en-US" altLang="ja-JP" dirty="0" smtClean="0"/>
            </a:br>
            <a:r>
              <a:rPr lang="ja-JP" altLang="en-US" dirty="0" smtClean="0"/>
              <a:t>な</a:t>
            </a:r>
            <a:r>
              <a:rPr lang="en-US" altLang="ja-JP" b="1" dirty="0" smtClean="0">
                <a:latin typeface="Times New Roman" panose="02020603050405020304" pitchFamily="18" charset="0"/>
                <a:cs typeface="Times New Roman" panose="02020603050405020304" pitchFamily="18" charset="0"/>
              </a:rPr>
              <a:t>BPW-34S</a:t>
            </a:r>
            <a:endParaRPr kumimoji="1" lang="en-US" altLang="ja-JP" b="1" dirty="0" smtClean="0">
              <a:latin typeface="Times New Roman" panose="02020603050405020304" pitchFamily="18" charset="0"/>
              <a:cs typeface="Times New Roman" panose="02020603050405020304" pitchFamily="18" charset="0"/>
            </a:endParaRPr>
          </a:p>
          <a:p>
            <a:r>
              <a:rPr lang="ja-JP" altLang="en-US" dirty="0" smtClean="0"/>
              <a:t>●レーザーの</a:t>
            </a:r>
            <a:r>
              <a:rPr kumimoji="1" lang="ja-JP" altLang="en-US" dirty="0" smtClean="0"/>
              <a:t>波長が</a:t>
            </a:r>
            <a:r>
              <a:rPr kumimoji="1" lang="en-US" altLang="ja-JP" dirty="0" smtClean="0"/>
              <a:t>822nm</a:t>
            </a:r>
            <a:r>
              <a:rPr kumimoji="1" lang="ja-JP" altLang="en-US" dirty="0" err="1" smtClean="0"/>
              <a:t>なの</a:t>
            </a:r>
            <a:r>
              <a:rPr kumimoji="1" lang="ja-JP" altLang="en-US" dirty="0" smtClean="0"/>
              <a:t>で</a:t>
            </a:r>
            <a:r>
              <a:rPr kumimoji="1" lang="en-US" altLang="ja-JP" dirty="0" smtClean="0"/>
              <a:t/>
            </a:r>
            <a:br>
              <a:rPr kumimoji="1" lang="en-US" altLang="ja-JP" dirty="0" smtClean="0"/>
            </a:br>
            <a:r>
              <a:rPr kumimoji="1" lang="ja-JP" altLang="en-US" dirty="0" smtClean="0"/>
              <a:t>最適というわけではない。</a:t>
            </a:r>
            <a:r>
              <a:rPr kumimoji="1" lang="en-US" altLang="ja-JP" dirty="0" smtClean="0"/>
              <a:t/>
            </a:r>
            <a:br>
              <a:rPr kumimoji="1" lang="en-US" altLang="ja-JP" dirty="0" smtClean="0"/>
            </a:br>
            <a:r>
              <a:rPr kumimoji="1" lang="en-US" altLang="ja-JP" dirty="0" smtClean="0"/>
              <a:t/>
            </a:r>
            <a:br>
              <a:rPr kumimoji="1" lang="en-US" altLang="ja-JP" dirty="0" smtClean="0"/>
            </a:br>
            <a:endParaRPr kumimoji="1" lang="ja-JP" altLang="en-US" dirty="0"/>
          </a:p>
        </p:txBody>
      </p:sp>
      <p:sp>
        <p:nvSpPr>
          <p:cNvPr id="13" name="テキスト ボックス 12"/>
          <p:cNvSpPr txBox="1"/>
          <p:nvPr/>
        </p:nvSpPr>
        <p:spPr>
          <a:xfrm>
            <a:off x="0" y="476672"/>
            <a:ext cx="9144000" cy="523220"/>
          </a:xfrm>
          <a:prstGeom prst="rect">
            <a:avLst/>
          </a:prstGeom>
          <a:noFill/>
        </p:spPr>
        <p:txBody>
          <a:bodyPr wrap="square" rtlCol="0">
            <a:spAutoFit/>
          </a:bodyPr>
          <a:lstStyle/>
          <a:p>
            <a:r>
              <a:rPr kumimoji="1" lang="en-US" altLang="ja-JP" sz="2800" dirty="0" smtClean="0"/>
              <a:t>【</a:t>
            </a:r>
            <a:r>
              <a:rPr kumimoji="1" lang="ja-JP" altLang="en-US" sz="2800" dirty="0" smtClean="0"/>
              <a:t>フォトダイオード</a:t>
            </a:r>
            <a:r>
              <a:rPr kumimoji="1" lang="en-US" altLang="ja-JP" sz="2800" dirty="0" smtClean="0"/>
              <a:t>】</a:t>
            </a:r>
            <a:r>
              <a:rPr kumimoji="1" lang="ja-JP" altLang="en-US" sz="2800" dirty="0" smtClean="0"/>
              <a:t>　</a:t>
            </a:r>
            <a:r>
              <a:rPr kumimoji="1" lang="en-US" altLang="ja-JP" sz="2800" b="1" dirty="0" smtClean="0">
                <a:latin typeface="Times New Roman" panose="02020603050405020304" pitchFamily="18" charset="0"/>
                <a:cs typeface="Times New Roman" panose="02020603050405020304" pitchFamily="18" charset="0"/>
              </a:rPr>
              <a:t>BPW-34S</a:t>
            </a:r>
            <a:endParaRPr kumimoji="1" lang="ja-JP" altLang="en-US" sz="2800" b="1" dirty="0">
              <a:latin typeface="Times New Roman" panose="02020603050405020304" pitchFamily="18" charset="0"/>
              <a:cs typeface="Times New Roman" panose="02020603050405020304" pitchFamily="18" charset="0"/>
            </a:endParaRPr>
          </a:p>
        </p:txBody>
      </p:sp>
      <p:sp>
        <p:nvSpPr>
          <p:cNvPr id="14" name="テキスト ボックス 13"/>
          <p:cNvSpPr txBox="1"/>
          <p:nvPr/>
        </p:nvSpPr>
        <p:spPr>
          <a:xfrm>
            <a:off x="3639173" y="2895327"/>
            <a:ext cx="1652907" cy="461665"/>
          </a:xfrm>
          <a:prstGeom prst="rect">
            <a:avLst/>
          </a:prstGeom>
          <a:noFill/>
        </p:spPr>
        <p:txBody>
          <a:bodyPr wrap="square" rtlCol="0">
            <a:spAutoFit/>
          </a:bodyPr>
          <a:lstStyle/>
          <a:p>
            <a:r>
              <a:rPr lang="en-US" altLang="ja-JP" sz="2400" b="1" dirty="0" smtClean="0">
                <a:solidFill>
                  <a:srgbClr val="FFFF00"/>
                </a:solidFill>
                <a:effectLst>
                  <a:outerShdw blurRad="38100" dist="38100" dir="2700000" algn="tl">
                    <a:srgbClr val="000000">
                      <a:alpha val="43137"/>
                    </a:srgbClr>
                  </a:outerShdw>
                </a:effectLst>
              </a:rPr>
              <a:t>BPW-34S</a:t>
            </a:r>
            <a:endParaRPr kumimoji="1" lang="ja-JP" altLang="en-US" sz="24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9310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グループ化 32"/>
          <p:cNvGrpSpPr/>
          <p:nvPr/>
        </p:nvGrpSpPr>
        <p:grpSpPr>
          <a:xfrm>
            <a:off x="-3175" y="-10582"/>
            <a:ext cx="9162119" cy="556027"/>
            <a:chOff x="-3175" y="-10582"/>
            <a:chExt cx="9162119" cy="556027"/>
          </a:xfrm>
        </p:grpSpPr>
        <p:pic>
          <p:nvPicPr>
            <p:cNvPr id="34" name="図 3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7776097" cy="50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テキスト ボックス 34"/>
            <p:cNvSpPr txBox="1"/>
            <p:nvPr/>
          </p:nvSpPr>
          <p:spPr>
            <a:xfrm>
              <a:off x="6115571" y="-10582"/>
              <a:ext cx="3043373" cy="523220"/>
            </a:xfrm>
            <a:prstGeom prst="rect">
              <a:avLst/>
            </a:prstGeom>
            <a:solidFill>
              <a:srgbClr val="FF66FF">
                <a:alpha val="60000"/>
              </a:srgbClr>
            </a:solidFill>
          </p:spPr>
          <p:txBody>
            <a:bodyPr wrap="square" rtlCol="0">
              <a:spAutoFit/>
            </a:bodyPr>
            <a:lstStyle/>
            <a:p>
              <a:pPr algn="r"/>
              <a:r>
                <a:rPr kumimoji="1" lang="en-US" altLang="ja-JP" sz="28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Neo</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66FF33"/>
                  </a:solidFill>
                  <a:effectLst>
                    <a:outerShdw blurRad="38100" dist="38100" dir="2700000" algn="tl">
                      <a:srgbClr val="000000">
                        <a:alpha val="43137"/>
                      </a:srgbClr>
                    </a:outerShdw>
                  </a:effectLst>
                  <a:latin typeface="Times New Roman" pitchFamily="18" charset="0"/>
                  <a:cs typeface="Times New Roman" pitchFamily="18" charset="0"/>
                </a:rPr>
                <a:t>Tech</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00FFFF"/>
                  </a:solidFill>
                  <a:effectLst>
                    <a:outerShdw blurRad="38100" dist="38100" dir="2700000" algn="tl">
                      <a:srgbClr val="000000">
                        <a:alpha val="43137"/>
                      </a:srgbClr>
                    </a:outerShdw>
                  </a:effectLst>
                  <a:latin typeface="Times New Roman" pitchFamily="18" charset="0"/>
                  <a:cs typeface="Times New Roman" pitchFamily="18" charset="0"/>
                </a:rPr>
                <a:t>Lab</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CC00FF"/>
                  </a:solidFill>
                  <a:effectLst>
                    <a:outerShdw blurRad="38100" dist="38100" dir="2700000" algn="tl">
                      <a:srgbClr val="000000">
                        <a:alpha val="43137"/>
                      </a:srgbClr>
                    </a:outerShdw>
                  </a:effectLst>
                  <a:latin typeface="Times New Roman" pitchFamily="18" charset="0"/>
                  <a:cs typeface="Times New Roman" pitchFamily="18" charset="0"/>
                </a:rPr>
                <a:t>com</a:t>
              </a:r>
              <a:endParaRPr kumimoji="1" lang="ja-JP" altLang="en-US" sz="2800" b="1" i="1" dirty="0">
                <a:solidFill>
                  <a:srgbClr val="CC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1" name="テキスト ボックス 40"/>
            <p:cNvSpPr txBox="1"/>
            <p:nvPr/>
          </p:nvSpPr>
          <p:spPr bwMode="auto">
            <a:xfrm>
              <a:off x="6350" y="22225"/>
              <a:ext cx="6036197" cy="523220"/>
            </a:xfrm>
            <a:prstGeom prst="rect">
              <a:avLst/>
            </a:prstGeom>
            <a:noFill/>
          </p:spPr>
          <p:txBody>
            <a:bodyPr wrap="square">
              <a:spAutoFit/>
            </a:bodyPr>
            <a:lstStyle/>
            <a:p>
              <a:pPr>
                <a:defRPr/>
              </a:pPr>
              <a:r>
                <a:rPr lang="en-US" altLang="ja-JP" sz="2800" b="1" dirty="0" err="1" smtClean="0">
                  <a:solidFill>
                    <a:srgbClr val="000099"/>
                  </a:solidFill>
                  <a:effectLst>
                    <a:outerShdw blurRad="38100" dist="38100" dir="2700000" algn="tl">
                      <a:srgbClr val="000000">
                        <a:alpha val="43137"/>
                      </a:srgbClr>
                    </a:outerShdw>
                  </a:effectLst>
                  <a:latin typeface="Cooper Std Black" panose="0208090304030B020404" pitchFamily="18" charset="0"/>
                  <a:ea typeface="HG平成角ｺﾞｼｯｸ体W9" pitchFamily="49" charset="-128"/>
                  <a:cs typeface="Times New Roman" panose="02020603050405020304" pitchFamily="18" charset="0"/>
                </a:rPr>
                <a:t>Renesas</a:t>
              </a:r>
              <a:r>
                <a:rPr lang="en-US" altLang="ja-JP" sz="2800" b="1" dirty="0" smtClean="0">
                  <a:solidFill>
                    <a:srgbClr val="000099"/>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008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Smart</a:t>
              </a:r>
              <a:r>
                <a:rPr lang="en-US" altLang="ja-JP" sz="2800" b="1" dirty="0" smtClean="0">
                  <a:solidFill>
                    <a:srgbClr val="E67DFF"/>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FF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Analog</a:t>
              </a:r>
              <a:r>
                <a:rPr lang="en-US" altLang="ja-JP" sz="2800" b="1" dirty="0" smtClean="0">
                  <a:solidFill>
                    <a:srgbClr val="FF0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rPr>
                <a:t>IC101, IC500</a:t>
              </a:r>
              <a:endParaRPr lang="en-US" altLang="ja-JP" sz="2400" dirty="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endParaRPr>
            </a:p>
          </p:txBody>
        </p:sp>
      </p:gr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117" y="1080802"/>
            <a:ext cx="4797556" cy="4062326"/>
          </a:xfrm>
          <a:prstGeom prst="rect">
            <a:avLst/>
          </a:prstGeom>
        </p:spPr>
      </p:pic>
      <p:sp>
        <p:nvSpPr>
          <p:cNvPr id="18" name="正方形/長方形 17"/>
          <p:cNvSpPr/>
          <p:nvPr/>
        </p:nvSpPr>
        <p:spPr>
          <a:xfrm>
            <a:off x="3995886" y="3527536"/>
            <a:ext cx="285229" cy="31262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 name="グループ化 18"/>
          <p:cNvGrpSpPr/>
          <p:nvPr/>
        </p:nvGrpSpPr>
        <p:grpSpPr>
          <a:xfrm>
            <a:off x="5231034" y="678632"/>
            <a:ext cx="2078981" cy="2016224"/>
            <a:chOff x="251520" y="1064873"/>
            <a:chExt cx="2078981" cy="2016224"/>
          </a:xfrm>
        </p:grpSpPr>
        <p:pic>
          <p:nvPicPr>
            <p:cNvPr id="20" name="図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1" y="1116461"/>
              <a:ext cx="2078980" cy="1964636"/>
            </a:xfrm>
            <a:prstGeom prst="rect">
              <a:avLst/>
            </a:prstGeom>
          </p:spPr>
        </p:pic>
        <p:sp>
          <p:nvSpPr>
            <p:cNvPr id="21" name="テキスト ボックス 20"/>
            <p:cNvSpPr txBox="1"/>
            <p:nvPr/>
          </p:nvSpPr>
          <p:spPr>
            <a:xfrm>
              <a:off x="251520" y="1064873"/>
              <a:ext cx="1652907" cy="461665"/>
            </a:xfrm>
            <a:prstGeom prst="rect">
              <a:avLst/>
            </a:prstGeom>
            <a:noFill/>
          </p:spPr>
          <p:txBody>
            <a:bodyPr wrap="square" rtlCol="0">
              <a:spAutoFit/>
            </a:bodyPr>
            <a:lstStyle/>
            <a:p>
              <a:r>
                <a:rPr lang="en-US" altLang="ja-JP" sz="2400" b="1" dirty="0">
                  <a:solidFill>
                    <a:srgbClr val="FFFF00"/>
                  </a:solidFill>
                  <a:effectLst>
                    <a:outerShdw blurRad="38100" dist="38100" dir="2700000" algn="tl">
                      <a:srgbClr val="000000">
                        <a:alpha val="43137"/>
                      </a:srgbClr>
                    </a:outerShdw>
                  </a:effectLst>
                </a:rPr>
                <a:t>RLD82PZJ2</a:t>
              </a:r>
              <a:endParaRPr kumimoji="1" lang="ja-JP" altLang="en-US" sz="2400" b="1" dirty="0">
                <a:solidFill>
                  <a:srgbClr val="FFFF00"/>
                </a:solidFill>
                <a:effectLst>
                  <a:outerShdw blurRad="38100" dist="38100" dir="2700000" algn="tl">
                    <a:srgbClr val="000000">
                      <a:alpha val="43137"/>
                    </a:srgbClr>
                  </a:outerShdw>
                </a:effectLst>
              </a:endParaRPr>
            </a:p>
          </p:txBody>
        </p:sp>
      </p:grpSp>
      <p:sp>
        <p:nvSpPr>
          <p:cNvPr id="22" name="二等辺三角形 21"/>
          <p:cNvSpPr/>
          <p:nvPr/>
        </p:nvSpPr>
        <p:spPr>
          <a:xfrm rot="3704597">
            <a:off x="3385973" y="948149"/>
            <a:ext cx="1263683" cy="3778167"/>
          </a:xfrm>
          <a:prstGeom prst="triangle">
            <a:avLst/>
          </a:prstGeom>
          <a:solidFill>
            <a:srgbClr val="FFC000">
              <a:alpha val="6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p:nvSpPr>
        <p:spPr>
          <a:xfrm rot="20975747">
            <a:off x="1039581" y="3115261"/>
            <a:ext cx="2444116" cy="1215758"/>
          </a:xfrm>
          <a:prstGeom prst="ellipse">
            <a:avLst/>
          </a:prstGeom>
          <a:solidFill>
            <a:srgbClr val="CCFF33">
              <a:alpha val="6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矢印コネクタ 24"/>
          <p:cNvCxnSpPr>
            <a:stCxn id="5" idx="1"/>
          </p:cNvCxnSpPr>
          <p:nvPr/>
        </p:nvCxnSpPr>
        <p:spPr>
          <a:xfrm flipH="1">
            <a:off x="2261640" y="3182363"/>
            <a:ext cx="3174456" cy="596257"/>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5436096" y="2766864"/>
            <a:ext cx="2736304" cy="830997"/>
          </a:xfrm>
          <a:prstGeom prst="rect">
            <a:avLst/>
          </a:prstGeom>
          <a:solidFill>
            <a:srgbClr val="FFFF00"/>
          </a:solidFill>
        </p:spPr>
        <p:txBody>
          <a:bodyPr wrap="square" rtlCol="0">
            <a:spAutoFit/>
          </a:bodyPr>
          <a:lstStyle/>
          <a:p>
            <a:r>
              <a:rPr lang="ja-JP" altLang="en-US" sz="2400" dirty="0" smtClean="0"/>
              <a:t>適当に皮膚に照射されていれば良い</a:t>
            </a:r>
            <a:endParaRPr kumimoji="1" lang="ja-JP" altLang="en-US" sz="2400" dirty="0"/>
          </a:p>
        </p:txBody>
      </p:sp>
      <p:sp>
        <p:nvSpPr>
          <p:cNvPr id="29" name="テキスト ボックス 28"/>
          <p:cNvSpPr txBox="1"/>
          <p:nvPr/>
        </p:nvSpPr>
        <p:spPr>
          <a:xfrm>
            <a:off x="1835696" y="3198912"/>
            <a:ext cx="1210614" cy="369332"/>
          </a:xfrm>
          <a:prstGeom prst="rect">
            <a:avLst/>
          </a:prstGeom>
          <a:solidFill>
            <a:srgbClr val="FFFF00">
              <a:alpha val="69804"/>
            </a:srgbClr>
          </a:solidFill>
        </p:spPr>
        <p:txBody>
          <a:bodyPr wrap="square" rtlCol="0">
            <a:spAutoFit/>
          </a:bodyPr>
          <a:lstStyle/>
          <a:p>
            <a:r>
              <a:rPr lang="ja-JP" altLang="en-US" dirty="0" smtClean="0"/>
              <a:t>測定領域</a:t>
            </a:r>
            <a:endParaRPr kumimoji="1" lang="ja-JP" altLang="en-US" dirty="0"/>
          </a:p>
        </p:txBody>
      </p:sp>
      <p:sp>
        <p:nvSpPr>
          <p:cNvPr id="30" name="テキスト ボックス 29"/>
          <p:cNvSpPr txBox="1"/>
          <p:nvPr/>
        </p:nvSpPr>
        <p:spPr>
          <a:xfrm>
            <a:off x="5148064" y="2400785"/>
            <a:ext cx="2424948" cy="338554"/>
          </a:xfrm>
          <a:prstGeom prst="rect">
            <a:avLst/>
          </a:prstGeom>
          <a:noFill/>
        </p:spPr>
        <p:txBody>
          <a:bodyPr wrap="square" rtlCol="0">
            <a:spAutoFit/>
          </a:bodyPr>
          <a:lstStyle/>
          <a:p>
            <a:r>
              <a:rPr kumimoji="1" lang="ja-JP" altLang="en-US" sz="1600" dirty="0" smtClean="0"/>
              <a:t>単峰性赤外線レーザー</a:t>
            </a:r>
            <a:endParaRPr kumimoji="1" lang="ja-JP" altLang="en-US" sz="1600" dirty="0"/>
          </a:p>
        </p:txBody>
      </p:sp>
      <p:pic>
        <p:nvPicPr>
          <p:cNvPr id="31" name="図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1998" y="4914031"/>
            <a:ext cx="2331014" cy="1899345"/>
          </a:xfrm>
          <a:prstGeom prst="rect">
            <a:avLst/>
          </a:prstGeom>
        </p:spPr>
      </p:pic>
      <p:cxnSp>
        <p:nvCxnSpPr>
          <p:cNvPr id="26" name="直線矢印コネクタ 25"/>
          <p:cNvCxnSpPr/>
          <p:nvPr/>
        </p:nvCxnSpPr>
        <p:spPr>
          <a:xfrm>
            <a:off x="339117" y="5373216"/>
            <a:ext cx="4797556" cy="432048"/>
          </a:xfrm>
          <a:prstGeom prst="straightConnector1">
            <a:avLst/>
          </a:prstGeom>
          <a:ln w="5715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a:off x="7573012" y="4135016"/>
            <a:ext cx="1247460" cy="1560761"/>
          </a:xfrm>
          <a:prstGeom prst="straightConnector1">
            <a:avLst/>
          </a:prstGeom>
          <a:ln w="5715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5436096" y="3666537"/>
            <a:ext cx="2736304" cy="1200329"/>
          </a:xfrm>
          <a:prstGeom prst="rect">
            <a:avLst/>
          </a:prstGeom>
          <a:solidFill>
            <a:srgbClr val="FFFF00"/>
          </a:solidFill>
        </p:spPr>
        <p:txBody>
          <a:bodyPr wrap="square" rtlCol="0">
            <a:spAutoFit/>
          </a:bodyPr>
          <a:lstStyle/>
          <a:p>
            <a:r>
              <a:rPr lang="ja-JP" altLang="en-US" sz="2400" dirty="0" smtClean="0"/>
              <a:t>適当に入射角内に測定対象が含まれていれば良い</a:t>
            </a:r>
            <a:endParaRPr kumimoji="1" lang="ja-JP" altLang="en-US" sz="2400" dirty="0"/>
          </a:p>
        </p:txBody>
      </p:sp>
      <p:cxnSp>
        <p:nvCxnSpPr>
          <p:cNvPr id="40" name="直線矢印コネクタ 39"/>
          <p:cNvCxnSpPr/>
          <p:nvPr/>
        </p:nvCxnSpPr>
        <p:spPr>
          <a:xfrm flipH="1">
            <a:off x="6259587" y="4832684"/>
            <a:ext cx="419928" cy="741951"/>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5220072" y="6337647"/>
            <a:ext cx="1652907" cy="461665"/>
          </a:xfrm>
          <a:prstGeom prst="rect">
            <a:avLst/>
          </a:prstGeom>
          <a:noFill/>
        </p:spPr>
        <p:txBody>
          <a:bodyPr wrap="square" rtlCol="0">
            <a:spAutoFit/>
          </a:bodyPr>
          <a:lstStyle/>
          <a:p>
            <a:r>
              <a:rPr lang="en-US" altLang="ja-JP" sz="2400" b="1" dirty="0" smtClean="0">
                <a:solidFill>
                  <a:srgbClr val="FFFF00"/>
                </a:solidFill>
                <a:effectLst>
                  <a:outerShdw blurRad="38100" dist="38100" dir="2700000" algn="tl">
                    <a:srgbClr val="000000">
                      <a:alpha val="43137"/>
                    </a:srgbClr>
                  </a:outerShdw>
                </a:effectLst>
              </a:rPr>
              <a:t>BPW-34S</a:t>
            </a:r>
            <a:endParaRPr kumimoji="1" lang="ja-JP" altLang="en-US" sz="2400" b="1" dirty="0">
              <a:solidFill>
                <a:srgbClr val="FFFF00"/>
              </a:solidFill>
              <a:effectLst>
                <a:outerShdw blurRad="38100" dist="38100" dir="2700000" algn="tl">
                  <a:srgbClr val="000000">
                    <a:alpha val="43137"/>
                  </a:srgbClr>
                </a:outerShdw>
              </a:effectLst>
            </a:endParaRPr>
          </a:p>
        </p:txBody>
      </p:sp>
      <p:sp>
        <p:nvSpPr>
          <p:cNvPr id="44" name="テキスト ボックス 43"/>
          <p:cNvSpPr txBox="1"/>
          <p:nvPr/>
        </p:nvSpPr>
        <p:spPr>
          <a:xfrm>
            <a:off x="0" y="476672"/>
            <a:ext cx="9144000" cy="523220"/>
          </a:xfrm>
          <a:prstGeom prst="rect">
            <a:avLst/>
          </a:prstGeom>
          <a:noFill/>
        </p:spPr>
        <p:txBody>
          <a:bodyPr wrap="square" rtlCol="0">
            <a:spAutoFit/>
          </a:bodyPr>
          <a:lstStyle/>
          <a:p>
            <a:r>
              <a:rPr kumimoji="1" lang="en-US" altLang="ja-JP" sz="2800" dirty="0" smtClean="0"/>
              <a:t>【</a:t>
            </a:r>
            <a:r>
              <a:rPr kumimoji="1" lang="ja-JP" altLang="en-US" sz="2800" dirty="0" smtClean="0"/>
              <a:t>位置関係</a:t>
            </a:r>
            <a:r>
              <a:rPr kumimoji="1" lang="en-US" altLang="ja-JP" sz="2800" dirty="0" smtClean="0"/>
              <a:t>】</a:t>
            </a:r>
            <a:endParaRPr kumimoji="1" lang="ja-JP" altLang="en-US" sz="2800" b="1" dirty="0">
              <a:latin typeface="Times New Roman" panose="02020603050405020304" pitchFamily="18" charset="0"/>
              <a:cs typeface="Times New Roman" panose="02020603050405020304" pitchFamily="18" charset="0"/>
            </a:endParaRPr>
          </a:p>
        </p:txBody>
      </p:sp>
      <p:sp>
        <p:nvSpPr>
          <p:cNvPr id="45" name="テキスト ボックス 44"/>
          <p:cNvSpPr txBox="1"/>
          <p:nvPr/>
        </p:nvSpPr>
        <p:spPr>
          <a:xfrm>
            <a:off x="78358" y="5890046"/>
            <a:ext cx="4853682" cy="923330"/>
          </a:xfrm>
          <a:prstGeom prst="rect">
            <a:avLst/>
          </a:prstGeom>
          <a:solidFill>
            <a:srgbClr val="FF66FF"/>
          </a:solidFill>
        </p:spPr>
        <p:txBody>
          <a:bodyPr wrap="square" rtlCol="0">
            <a:spAutoFit/>
          </a:bodyPr>
          <a:lstStyle/>
          <a:p>
            <a:r>
              <a:rPr kumimoji="1" lang="ja-JP" altLang="en-US" dirty="0" smtClean="0"/>
              <a:t>実は、服が身体に密着していれば、胸部鎖骨下付近に照射を行えば、</a:t>
            </a:r>
            <a:r>
              <a:rPr lang="ja-JP" altLang="en-US" dirty="0"/>
              <a:t>少し工夫するだけで</a:t>
            </a:r>
            <a:r>
              <a:rPr lang="ja-JP" altLang="en-US" dirty="0" smtClean="0"/>
              <a:t>、服の上から呼吸だけでなく、脈波も観測できる。</a:t>
            </a:r>
            <a:endParaRPr kumimoji="1" lang="ja-JP" altLang="en-US" dirty="0"/>
          </a:p>
        </p:txBody>
      </p:sp>
      <p:sp>
        <p:nvSpPr>
          <p:cNvPr id="46" name="テキスト ボックス 45"/>
          <p:cNvSpPr txBox="1"/>
          <p:nvPr/>
        </p:nvSpPr>
        <p:spPr>
          <a:xfrm>
            <a:off x="6852270" y="1175109"/>
            <a:ext cx="2275003" cy="1200329"/>
          </a:xfrm>
          <a:prstGeom prst="rect">
            <a:avLst/>
          </a:prstGeom>
          <a:solidFill>
            <a:srgbClr val="FFFF00"/>
          </a:solidFill>
        </p:spPr>
        <p:txBody>
          <a:bodyPr wrap="square" rtlCol="0">
            <a:spAutoFit/>
          </a:bodyPr>
          <a:lstStyle/>
          <a:p>
            <a:r>
              <a:rPr lang="ja-JP" altLang="en-US" sz="2400" dirty="0" smtClean="0"/>
              <a:t>試作回路では</a:t>
            </a:r>
            <a:r>
              <a:rPr lang="en-US" altLang="ja-JP" sz="2400" dirty="0" smtClean="0"/>
              <a:t/>
            </a:r>
            <a:br>
              <a:rPr lang="en-US" altLang="ja-JP" sz="2400" dirty="0" smtClean="0"/>
            </a:br>
            <a:r>
              <a:rPr lang="ja-JP" altLang="en-US" sz="2400" dirty="0" smtClean="0"/>
              <a:t>対象までの距離</a:t>
            </a:r>
            <a:r>
              <a:rPr lang="en-US" altLang="ja-JP" sz="2400" dirty="0" smtClean="0"/>
              <a:t/>
            </a:r>
            <a:br>
              <a:rPr lang="en-US" altLang="ja-JP" sz="2400" dirty="0" smtClean="0"/>
            </a:br>
            <a:r>
              <a:rPr lang="en-US" altLang="ja-JP" sz="2400" dirty="0" smtClean="0"/>
              <a:t>50cm</a:t>
            </a:r>
            <a:r>
              <a:rPr lang="ja-JP" altLang="en-US" sz="2400" dirty="0" smtClean="0"/>
              <a:t>～</a:t>
            </a:r>
            <a:r>
              <a:rPr lang="en-US" altLang="ja-JP" sz="2400" dirty="0" smtClean="0"/>
              <a:t>80cm</a:t>
            </a:r>
            <a:endParaRPr kumimoji="1" lang="ja-JP" altLang="en-US" sz="2400" dirty="0"/>
          </a:p>
        </p:txBody>
      </p:sp>
    </p:spTree>
    <p:extLst>
      <p:ext uri="{BB962C8B-B14F-4D97-AF65-F5344CB8AC3E}">
        <p14:creationId xmlns:p14="http://schemas.microsoft.com/office/powerpoint/2010/main" val="1483128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グループ化 32"/>
          <p:cNvGrpSpPr/>
          <p:nvPr/>
        </p:nvGrpSpPr>
        <p:grpSpPr>
          <a:xfrm>
            <a:off x="-3175" y="-10582"/>
            <a:ext cx="9162119" cy="556027"/>
            <a:chOff x="-3175" y="-10582"/>
            <a:chExt cx="9162119" cy="556027"/>
          </a:xfrm>
        </p:grpSpPr>
        <p:pic>
          <p:nvPicPr>
            <p:cNvPr id="34" name="図 3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7776097" cy="50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テキスト ボックス 34"/>
            <p:cNvSpPr txBox="1"/>
            <p:nvPr/>
          </p:nvSpPr>
          <p:spPr>
            <a:xfrm>
              <a:off x="6115571" y="-10582"/>
              <a:ext cx="3043373" cy="523220"/>
            </a:xfrm>
            <a:prstGeom prst="rect">
              <a:avLst/>
            </a:prstGeom>
            <a:solidFill>
              <a:srgbClr val="FF66FF">
                <a:alpha val="60000"/>
              </a:srgbClr>
            </a:solidFill>
          </p:spPr>
          <p:txBody>
            <a:bodyPr wrap="square" rtlCol="0">
              <a:spAutoFit/>
            </a:bodyPr>
            <a:lstStyle/>
            <a:p>
              <a:pPr algn="r"/>
              <a:r>
                <a:rPr kumimoji="1" lang="en-US" altLang="ja-JP" sz="28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Neo</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66FF33"/>
                  </a:solidFill>
                  <a:effectLst>
                    <a:outerShdw blurRad="38100" dist="38100" dir="2700000" algn="tl">
                      <a:srgbClr val="000000">
                        <a:alpha val="43137"/>
                      </a:srgbClr>
                    </a:outerShdw>
                  </a:effectLst>
                  <a:latin typeface="Times New Roman" pitchFamily="18" charset="0"/>
                  <a:cs typeface="Times New Roman" pitchFamily="18" charset="0"/>
                </a:rPr>
                <a:t>Tech</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00FFFF"/>
                  </a:solidFill>
                  <a:effectLst>
                    <a:outerShdw blurRad="38100" dist="38100" dir="2700000" algn="tl">
                      <a:srgbClr val="000000">
                        <a:alpha val="43137"/>
                      </a:srgbClr>
                    </a:outerShdw>
                  </a:effectLst>
                  <a:latin typeface="Times New Roman" pitchFamily="18" charset="0"/>
                  <a:cs typeface="Times New Roman" pitchFamily="18" charset="0"/>
                </a:rPr>
                <a:t>Lab</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CC00FF"/>
                  </a:solidFill>
                  <a:effectLst>
                    <a:outerShdw blurRad="38100" dist="38100" dir="2700000" algn="tl">
                      <a:srgbClr val="000000">
                        <a:alpha val="43137"/>
                      </a:srgbClr>
                    </a:outerShdw>
                  </a:effectLst>
                  <a:latin typeface="Times New Roman" pitchFamily="18" charset="0"/>
                  <a:cs typeface="Times New Roman" pitchFamily="18" charset="0"/>
                </a:rPr>
                <a:t>com</a:t>
              </a:r>
              <a:endParaRPr kumimoji="1" lang="ja-JP" altLang="en-US" sz="2800" b="1" i="1" dirty="0">
                <a:solidFill>
                  <a:srgbClr val="CC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1" name="テキスト ボックス 40"/>
            <p:cNvSpPr txBox="1"/>
            <p:nvPr/>
          </p:nvSpPr>
          <p:spPr bwMode="auto">
            <a:xfrm>
              <a:off x="6350" y="22225"/>
              <a:ext cx="6036197" cy="523220"/>
            </a:xfrm>
            <a:prstGeom prst="rect">
              <a:avLst/>
            </a:prstGeom>
            <a:noFill/>
          </p:spPr>
          <p:txBody>
            <a:bodyPr wrap="square">
              <a:spAutoFit/>
            </a:bodyPr>
            <a:lstStyle/>
            <a:p>
              <a:pPr>
                <a:defRPr/>
              </a:pPr>
              <a:r>
                <a:rPr lang="en-US" altLang="ja-JP" sz="2800" b="1" dirty="0" err="1" smtClean="0">
                  <a:solidFill>
                    <a:srgbClr val="000099"/>
                  </a:solidFill>
                  <a:effectLst>
                    <a:outerShdw blurRad="38100" dist="38100" dir="2700000" algn="tl">
                      <a:srgbClr val="000000">
                        <a:alpha val="43137"/>
                      </a:srgbClr>
                    </a:outerShdw>
                  </a:effectLst>
                  <a:latin typeface="Cooper Std Black" panose="0208090304030B020404" pitchFamily="18" charset="0"/>
                  <a:ea typeface="HG平成角ｺﾞｼｯｸ体W9" pitchFamily="49" charset="-128"/>
                  <a:cs typeface="Times New Roman" panose="02020603050405020304" pitchFamily="18" charset="0"/>
                </a:rPr>
                <a:t>Renesas</a:t>
              </a:r>
              <a:r>
                <a:rPr lang="en-US" altLang="ja-JP" sz="2800" b="1" dirty="0" smtClean="0">
                  <a:solidFill>
                    <a:srgbClr val="000099"/>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008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Smart</a:t>
              </a:r>
              <a:r>
                <a:rPr lang="en-US" altLang="ja-JP" sz="2800" b="1" dirty="0" smtClean="0">
                  <a:solidFill>
                    <a:srgbClr val="E67DFF"/>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FF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Analog</a:t>
              </a:r>
              <a:r>
                <a:rPr lang="en-US" altLang="ja-JP" sz="2800" b="1" dirty="0" smtClean="0">
                  <a:solidFill>
                    <a:srgbClr val="FF0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rPr>
                <a:t>IC101, IC500</a:t>
              </a:r>
              <a:endParaRPr lang="en-US" altLang="ja-JP" sz="2400" dirty="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endParaRPr>
            </a:p>
          </p:txBody>
        </p:sp>
      </p:grpSp>
      <p:grpSp>
        <p:nvGrpSpPr>
          <p:cNvPr id="6" name="グループ化 5"/>
          <p:cNvGrpSpPr/>
          <p:nvPr/>
        </p:nvGrpSpPr>
        <p:grpSpPr>
          <a:xfrm>
            <a:off x="251520" y="1451059"/>
            <a:ext cx="4057650" cy="3922157"/>
            <a:chOff x="527413" y="764704"/>
            <a:chExt cx="4057650" cy="3922157"/>
          </a:xfrm>
        </p:grpSpPr>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413" y="764704"/>
              <a:ext cx="4057650" cy="3552825"/>
            </a:xfrm>
            <a:prstGeom prst="rect">
              <a:avLst/>
            </a:prstGeom>
          </p:spPr>
        </p:pic>
        <p:sp>
          <p:nvSpPr>
            <p:cNvPr id="8" name="テキスト ボックス 7"/>
            <p:cNvSpPr txBox="1"/>
            <p:nvPr/>
          </p:nvSpPr>
          <p:spPr>
            <a:xfrm>
              <a:off x="527413" y="4317529"/>
              <a:ext cx="4057650" cy="369332"/>
            </a:xfrm>
            <a:prstGeom prst="rect">
              <a:avLst/>
            </a:prstGeom>
            <a:noFill/>
          </p:spPr>
          <p:txBody>
            <a:bodyPr wrap="square" rtlCol="0">
              <a:spAutoFit/>
            </a:bodyPr>
            <a:lstStyle/>
            <a:p>
              <a:r>
                <a:rPr kumimoji="1" lang="en-US" altLang="ja-JP" dirty="0" smtClean="0"/>
                <a:t>【</a:t>
              </a:r>
              <a:r>
                <a:rPr kumimoji="1" lang="ja-JP" altLang="en-US" dirty="0" smtClean="0"/>
                <a:t>図３</a:t>
              </a:r>
              <a:r>
                <a:rPr kumimoji="1" lang="en-US" altLang="ja-JP" dirty="0" smtClean="0"/>
                <a:t>】</a:t>
              </a:r>
              <a:r>
                <a:rPr kumimoji="1" lang="ja-JP" altLang="en-US" dirty="0" smtClean="0"/>
                <a:t>照度</a:t>
              </a:r>
              <a:r>
                <a:rPr kumimoji="1" lang="ja-JP" altLang="en-US" dirty="0" smtClean="0"/>
                <a:t>（</a:t>
              </a:r>
              <a:r>
                <a:rPr kumimoji="1" lang="en-US" altLang="ja-JP" b="1" i="1" dirty="0" smtClean="0">
                  <a:latin typeface="Times New Roman" pitchFamily="18" charset="0"/>
                  <a:cs typeface="Times New Roman" pitchFamily="18" charset="0"/>
                </a:rPr>
                <a:t>lx</a:t>
              </a:r>
              <a:r>
                <a:rPr kumimoji="1" lang="ja-JP" altLang="en-US" dirty="0" smtClean="0"/>
                <a:t>）</a:t>
              </a:r>
              <a:r>
                <a:rPr kumimoji="1" lang="ja-JP" altLang="en-US" dirty="0" smtClean="0"/>
                <a:t>と</a:t>
              </a:r>
              <a:r>
                <a:rPr lang="en-US" altLang="ja-JP" b="1" dirty="0">
                  <a:latin typeface="Times New Roman" panose="02020603050405020304" pitchFamily="18" charset="0"/>
                  <a:cs typeface="Times New Roman" panose="02020603050405020304" pitchFamily="18" charset="0"/>
                </a:rPr>
                <a:t>BPW-34S</a:t>
              </a:r>
              <a:r>
                <a:rPr lang="ja-JP" altLang="en-US" dirty="0"/>
                <a:t>の逆光</a:t>
              </a:r>
              <a:r>
                <a:rPr kumimoji="1" lang="ja-JP" altLang="en-US" dirty="0" smtClean="0"/>
                <a:t>電流</a:t>
              </a:r>
              <a:endParaRPr kumimoji="1" lang="ja-JP" altLang="en-US" dirty="0"/>
            </a:p>
          </p:txBody>
        </p:sp>
      </p:grpSp>
      <p:sp>
        <p:nvSpPr>
          <p:cNvPr id="2" name="テキスト ボックス 1"/>
          <p:cNvSpPr txBox="1"/>
          <p:nvPr/>
        </p:nvSpPr>
        <p:spPr>
          <a:xfrm>
            <a:off x="4499992" y="1451059"/>
            <a:ext cx="4644008" cy="4893647"/>
          </a:xfrm>
          <a:prstGeom prst="rect">
            <a:avLst/>
          </a:prstGeom>
          <a:noFill/>
        </p:spPr>
        <p:txBody>
          <a:bodyPr wrap="square" rtlCol="0">
            <a:spAutoFit/>
          </a:bodyPr>
          <a:lstStyle/>
          <a:p>
            <a:r>
              <a:rPr kumimoji="1" lang="ja-JP" altLang="en-US" sz="2400" dirty="0" smtClean="0"/>
              <a:t>●環境</a:t>
            </a:r>
            <a:r>
              <a:rPr lang="ja-JP" altLang="en-US" sz="2400" dirty="0" smtClean="0"/>
              <a:t>ノイズ</a:t>
            </a:r>
            <a:r>
              <a:rPr kumimoji="1" lang="ja-JP" altLang="en-US" sz="2400" dirty="0" smtClean="0"/>
              <a:t>光の強さは、事務所内で</a:t>
            </a:r>
            <a:r>
              <a:rPr kumimoji="1" lang="en-US" altLang="ja-JP" sz="2400" dirty="0" smtClean="0"/>
              <a:t>350lx</a:t>
            </a:r>
            <a:r>
              <a:rPr kumimoji="1" lang="ja-JP" altLang="en-US" sz="2400" dirty="0" smtClean="0"/>
              <a:t>～</a:t>
            </a:r>
            <a:r>
              <a:rPr kumimoji="1" lang="en-US" altLang="ja-JP" sz="2400" dirty="0" smtClean="0"/>
              <a:t>500lx</a:t>
            </a:r>
            <a:r>
              <a:rPr kumimoji="1" lang="ja-JP" altLang="en-US" sz="2400" dirty="0" err="1" smtClean="0"/>
              <a:t>。</a:t>
            </a:r>
            <a:r>
              <a:rPr lang="ja-JP" altLang="en-US" sz="2400" dirty="0" smtClean="0"/>
              <a:t>日中の室内は</a:t>
            </a:r>
            <a:r>
              <a:rPr lang="en-US" altLang="ja-JP" sz="2400" dirty="0" smtClean="0"/>
              <a:t>1000lx</a:t>
            </a:r>
            <a:r>
              <a:rPr lang="ja-JP" altLang="en-US" sz="2400" dirty="0" smtClean="0"/>
              <a:t>を超える場合もある。</a:t>
            </a:r>
            <a:r>
              <a:rPr lang="en-US" altLang="ja-JP" sz="2400" dirty="0" smtClean="0"/>
              <a:t/>
            </a:r>
            <a:br>
              <a:rPr lang="en-US" altLang="ja-JP" sz="2400" dirty="0" smtClean="0"/>
            </a:br>
            <a:r>
              <a:rPr lang="ja-JP" altLang="en-US" sz="2400" dirty="0" smtClean="0"/>
              <a:t>●環境ノイズ光は、</a:t>
            </a:r>
            <a:r>
              <a:rPr lang="en-US" altLang="ja-JP" sz="2400" dirty="0" smtClean="0"/>
              <a:t>DC</a:t>
            </a:r>
            <a:r>
              <a:rPr lang="ja-JP" altLang="en-US" sz="2400" dirty="0" smtClean="0"/>
              <a:t>～商用周波数までがメインスペクトルなので、</a:t>
            </a:r>
            <a:r>
              <a:rPr lang="en-US" altLang="ja-JP" sz="2400" dirty="0" smtClean="0"/>
              <a:t>10kHz</a:t>
            </a:r>
            <a:r>
              <a:rPr lang="ja-JP" altLang="en-US" sz="2400" dirty="0" smtClean="0"/>
              <a:t>以上のキャリア周波数を選択。</a:t>
            </a:r>
            <a:r>
              <a:rPr lang="en-US" altLang="ja-JP" sz="2400" dirty="0" smtClean="0"/>
              <a:t/>
            </a:r>
            <a:br>
              <a:rPr lang="en-US" altLang="ja-JP" sz="2400" dirty="0" smtClean="0"/>
            </a:br>
            <a:r>
              <a:rPr lang="ja-JP" altLang="en-US" sz="2400" dirty="0" smtClean="0"/>
              <a:t>●皮膚表面で反射する光と毛細血管まで到達して反射する光の強度比は</a:t>
            </a:r>
            <a:r>
              <a:rPr lang="en-US" altLang="ja-JP" sz="2400" dirty="0" smtClean="0"/>
              <a:t>1/100</a:t>
            </a:r>
            <a:r>
              <a:rPr lang="ja-JP" altLang="en-US" sz="2400" dirty="0" smtClean="0"/>
              <a:t>～</a:t>
            </a:r>
            <a:r>
              <a:rPr lang="en-US" altLang="ja-JP" sz="2400" dirty="0" smtClean="0"/>
              <a:t>1/200</a:t>
            </a:r>
            <a:r>
              <a:rPr lang="ja-JP" altLang="en-US" sz="2400" dirty="0" smtClean="0"/>
              <a:t>程度</a:t>
            </a:r>
            <a:r>
              <a:rPr lang="en-US" altLang="ja-JP" sz="2400" dirty="0" smtClean="0"/>
              <a:t/>
            </a:r>
            <a:br>
              <a:rPr lang="en-US" altLang="ja-JP" sz="2400" dirty="0" smtClean="0"/>
            </a:br>
            <a:r>
              <a:rPr lang="ja-JP" altLang="en-US" sz="2400" dirty="0" smtClean="0"/>
              <a:t>●概ね</a:t>
            </a:r>
            <a:r>
              <a:rPr lang="en-US" altLang="ja-JP" sz="2400" dirty="0" smtClean="0"/>
              <a:t>350lx</a:t>
            </a:r>
            <a:r>
              <a:rPr lang="ja-JP" altLang="en-US" sz="2400" dirty="0" smtClean="0"/>
              <a:t>の室内で、</a:t>
            </a:r>
            <a:r>
              <a:rPr lang="en-US" altLang="ja-JP" sz="2400" dirty="0" smtClean="0"/>
              <a:t>0.01lx</a:t>
            </a:r>
            <a:r>
              <a:rPr lang="ja-JP" altLang="en-US" sz="2400" dirty="0" smtClean="0"/>
              <a:t>程度の光の揺らぎを検出して心拍を検出している。</a:t>
            </a:r>
            <a:endParaRPr kumimoji="1" lang="ja-JP" altLang="en-US" sz="2400" dirty="0"/>
          </a:p>
        </p:txBody>
      </p:sp>
      <p:sp>
        <p:nvSpPr>
          <p:cNvPr id="3" name="テキスト ボックス 2"/>
          <p:cNvSpPr txBox="1"/>
          <p:nvPr/>
        </p:nvSpPr>
        <p:spPr>
          <a:xfrm>
            <a:off x="6350" y="545445"/>
            <a:ext cx="7085930" cy="461665"/>
          </a:xfrm>
          <a:prstGeom prst="rect">
            <a:avLst/>
          </a:prstGeom>
          <a:noFill/>
        </p:spPr>
        <p:txBody>
          <a:bodyPr wrap="square" rtlCol="0">
            <a:spAutoFit/>
          </a:bodyPr>
          <a:lstStyle/>
          <a:p>
            <a:r>
              <a:rPr kumimoji="1" lang="en-US" altLang="ja-JP" sz="2400" dirty="0" smtClean="0"/>
              <a:t>【</a:t>
            </a:r>
            <a:r>
              <a:rPr kumimoji="1" lang="ja-JP" altLang="en-US" sz="2400" dirty="0" smtClean="0"/>
              <a:t>反射赤外線強度</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682404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グループ化 32"/>
          <p:cNvGrpSpPr/>
          <p:nvPr/>
        </p:nvGrpSpPr>
        <p:grpSpPr>
          <a:xfrm>
            <a:off x="-3175" y="-10582"/>
            <a:ext cx="9162119" cy="556027"/>
            <a:chOff x="-3175" y="-10582"/>
            <a:chExt cx="9162119" cy="556027"/>
          </a:xfrm>
        </p:grpSpPr>
        <p:pic>
          <p:nvPicPr>
            <p:cNvPr id="34" name="図 3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7776097" cy="50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テキスト ボックス 34"/>
            <p:cNvSpPr txBox="1"/>
            <p:nvPr/>
          </p:nvSpPr>
          <p:spPr>
            <a:xfrm>
              <a:off x="6115571" y="-10582"/>
              <a:ext cx="3043373" cy="523220"/>
            </a:xfrm>
            <a:prstGeom prst="rect">
              <a:avLst/>
            </a:prstGeom>
            <a:solidFill>
              <a:srgbClr val="FF66FF">
                <a:alpha val="60000"/>
              </a:srgbClr>
            </a:solidFill>
          </p:spPr>
          <p:txBody>
            <a:bodyPr wrap="square" rtlCol="0">
              <a:spAutoFit/>
            </a:bodyPr>
            <a:lstStyle/>
            <a:p>
              <a:pPr algn="r"/>
              <a:r>
                <a:rPr kumimoji="1" lang="en-US" altLang="ja-JP" sz="28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Neo</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66FF33"/>
                  </a:solidFill>
                  <a:effectLst>
                    <a:outerShdw blurRad="38100" dist="38100" dir="2700000" algn="tl">
                      <a:srgbClr val="000000">
                        <a:alpha val="43137"/>
                      </a:srgbClr>
                    </a:outerShdw>
                  </a:effectLst>
                  <a:latin typeface="Times New Roman" pitchFamily="18" charset="0"/>
                  <a:cs typeface="Times New Roman" pitchFamily="18" charset="0"/>
                </a:rPr>
                <a:t>Tech</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00FFFF"/>
                  </a:solidFill>
                  <a:effectLst>
                    <a:outerShdw blurRad="38100" dist="38100" dir="2700000" algn="tl">
                      <a:srgbClr val="000000">
                        <a:alpha val="43137"/>
                      </a:srgbClr>
                    </a:outerShdw>
                  </a:effectLst>
                  <a:latin typeface="Times New Roman" pitchFamily="18" charset="0"/>
                  <a:cs typeface="Times New Roman" pitchFamily="18" charset="0"/>
                </a:rPr>
                <a:t>Lab</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CC00FF"/>
                  </a:solidFill>
                  <a:effectLst>
                    <a:outerShdw blurRad="38100" dist="38100" dir="2700000" algn="tl">
                      <a:srgbClr val="000000">
                        <a:alpha val="43137"/>
                      </a:srgbClr>
                    </a:outerShdw>
                  </a:effectLst>
                  <a:latin typeface="Times New Roman" pitchFamily="18" charset="0"/>
                  <a:cs typeface="Times New Roman" pitchFamily="18" charset="0"/>
                </a:rPr>
                <a:t>com</a:t>
              </a:r>
              <a:endParaRPr kumimoji="1" lang="ja-JP" altLang="en-US" sz="2800" b="1" i="1" dirty="0">
                <a:solidFill>
                  <a:srgbClr val="CC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1" name="テキスト ボックス 40"/>
            <p:cNvSpPr txBox="1"/>
            <p:nvPr/>
          </p:nvSpPr>
          <p:spPr bwMode="auto">
            <a:xfrm>
              <a:off x="6350" y="22225"/>
              <a:ext cx="6036197" cy="523220"/>
            </a:xfrm>
            <a:prstGeom prst="rect">
              <a:avLst/>
            </a:prstGeom>
            <a:noFill/>
          </p:spPr>
          <p:txBody>
            <a:bodyPr wrap="square">
              <a:spAutoFit/>
            </a:bodyPr>
            <a:lstStyle/>
            <a:p>
              <a:pPr>
                <a:defRPr/>
              </a:pPr>
              <a:r>
                <a:rPr lang="en-US" altLang="ja-JP" sz="2800" b="1" dirty="0" err="1" smtClean="0">
                  <a:solidFill>
                    <a:srgbClr val="000099"/>
                  </a:solidFill>
                  <a:effectLst>
                    <a:outerShdw blurRad="38100" dist="38100" dir="2700000" algn="tl">
                      <a:srgbClr val="000000">
                        <a:alpha val="43137"/>
                      </a:srgbClr>
                    </a:outerShdw>
                  </a:effectLst>
                  <a:latin typeface="Cooper Std Black" panose="0208090304030B020404" pitchFamily="18" charset="0"/>
                  <a:ea typeface="HG平成角ｺﾞｼｯｸ体W9" pitchFamily="49" charset="-128"/>
                  <a:cs typeface="Times New Roman" panose="02020603050405020304" pitchFamily="18" charset="0"/>
                </a:rPr>
                <a:t>Renesas</a:t>
              </a:r>
              <a:r>
                <a:rPr lang="en-US" altLang="ja-JP" sz="2800" b="1" dirty="0" smtClean="0">
                  <a:solidFill>
                    <a:srgbClr val="000099"/>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008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Smart</a:t>
              </a:r>
              <a:r>
                <a:rPr lang="en-US" altLang="ja-JP" sz="2800" b="1" dirty="0" smtClean="0">
                  <a:solidFill>
                    <a:srgbClr val="E67DFF"/>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FF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Analog</a:t>
              </a:r>
              <a:r>
                <a:rPr lang="en-US" altLang="ja-JP" sz="2800" b="1" dirty="0" smtClean="0">
                  <a:solidFill>
                    <a:srgbClr val="FF0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rPr>
                <a:t>IC101, IC500</a:t>
              </a:r>
              <a:endParaRPr lang="en-US" altLang="ja-JP" sz="2400" dirty="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endParaRPr>
            </a:p>
          </p:txBody>
        </p:sp>
      </p:grpSp>
      <p:sp>
        <p:nvSpPr>
          <p:cNvPr id="2" name="テキスト ボックス 1"/>
          <p:cNvSpPr txBox="1"/>
          <p:nvPr/>
        </p:nvSpPr>
        <p:spPr>
          <a:xfrm>
            <a:off x="-3175" y="527032"/>
            <a:ext cx="9162119" cy="461665"/>
          </a:xfrm>
          <a:prstGeom prst="rect">
            <a:avLst/>
          </a:prstGeom>
          <a:noFill/>
        </p:spPr>
        <p:txBody>
          <a:bodyPr wrap="square" rtlCol="0">
            <a:spAutoFit/>
          </a:bodyPr>
          <a:lstStyle/>
          <a:p>
            <a:r>
              <a:rPr kumimoji="1" lang="en-US" altLang="ja-JP" sz="2400" dirty="0" smtClean="0"/>
              <a:t>【</a:t>
            </a:r>
            <a:r>
              <a:rPr kumimoji="1" lang="ja-JP" altLang="en-US" sz="2400" dirty="0" smtClean="0"/>
              <a:t>接触式赤外線脈波センサの抱える問題</a:t>
            </a:r>
            <a:r>
              <a:rPr kumimoji="1" lang="en-US" altLang="ja-JP" sz="2400" dirty="0" smtClean="0"/>
              <a:t>】</a:t>
            </a:r>
            <a:endParaRPr kumimoji="1" lang="ja-JP" altLang="en-US" sz="2400" dirty="0"/>
          </a:p>
        </p:txBody>
      </p:sp>
      <p:grpSp>
        <p:nvGrpSpPr>
          <p:cNvPr id="20" name="グループ化 19"/>
          <p:cNvGrpSpPr/>
          <p:nvPr/>
        </p:nvGrpSpPr>
        <p:grpSpPr>
          <a:xfrm>
            <a:off x="107504" y="5276932"/>
            <a:ext cx="5112567" cy="1464436"/>
            <a:chOff x="262365" y="5220395"/>
            <a:chExt cx="5112567" cy="1464436"/>
          </a:xfrm>
        </p:grpSpPr>
        <p:sp>
          <p:nvSpPr>
            <p:cNvPr id="54" name="正方形/長方形 53"/>
            <p:cNvSpPr/>
            <p:nvPr/>
          </p:nvSpPr>
          <p:spPr>
            <a:xfrm>
              <a:off x="2818649" y="5599032"/>
              <a:ext cx="910325" cy="185672"/>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1702525" y="5599031"/>
              <a:ext cx="910325" cy="185672"/>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1846541" y="5310999"/>
              <a:ext cx="576064" cy="28803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角丸四角形吹き出し 49"/>
            <p:cNvSpPr/>
            <p:nvPr/>
          </p:nvSpPr>
          <p:spPr>
            <a:xfrm>
              <a:off x="262365" y="5743047"/>
              <a:ext cx="1440160" cy="432048"/>
            </a:xfrm>
            <a:prstGeom prst="wedgeRoundRectCallout">
              <a:avLst>
                <a:gd name="adj1" fmla="val 72643"/>
                <a:gd name="adj2" fmla="val -122688"/>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赤外線</a:t>
              </a:r>
              <a:r>
                <a:rPr kumimoji="1" lang="en-US" altLang="ja-JP" dirty="0" smtClean="0">
                  <a:solidFill>
                    <a:schemeClr val="tx1"/>
                  </a:solidFill>
                </a:rPr>
                <a:t>LED</a:t>
              </a:r>
              <a:endParaRPr kumimoji="1" lang="ja-JP" altLang="en-US" dirty="0">
                <a:solidFill>
                  <a:schemeClr val="tx1"/>
                </a:solidFill>
              </a:endParaRPr>
            </a:p>
          </p:txBody>
        </p:sp>
        <p:sp>
          <p:nvSpPr>
            <p:cNvPr id="51" name="正方形/長方形 50"/>
            <p:cNvSpPr/>
            <p:nvPr/>
          </p:nvSpPr>
          <p:spPr>
            <a:xfrm>
              <a:off x="2926661" y="5310999"/>
              <a:ext cx="576064" cy="288032"/>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吹き出し 51"/>
            <p:cNvSpPr/>
            <p:nvPr/>
          </p:nvSpPr>
          <p:spPr>
            <a:xfrm>
              <a:off x="3615077" y="5709883"/>
              <a:ext cx="1759855" cy="432048"/>
            </a:xfrm>
            <a:prstGeom prst="wedgeRoundRectCallout">
              <a:avLst>
                <a:gd name="adj1" fmla="val -74625"/>
                <a:gd name="adj2" fmla="val -102112"/>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フォトダイオード</a:t>
              </a:r>
              <a:endParaRPr kumimoji="1" lang="ja-JP" altLang="en-US" dirty="0">
                <a:solidFill>
                  <a:schemeClr val="tx1"/>
                </a:solidFill>
              </a:endParaRPr>
            </a:p>
          </p:txBody>
        </p:sp>
        <p:sp>
          <p:nvSpPr>
            <p:cNvPr id="53" name="角丸四角形吹き出し 52"/>
            <p:cNvSpPr/>
            <p:nvPr/>
          </p:nvSpPr>
          <p:spPr>
            <a:xfrm>
              <a:off x="2167912" y="6252783"/>
              <a:ext cx="889875" cy="432048"/>
            </a:xfrm>
            <a:prstGeom prst="wedgeRoundRectCallout">
              <a:avLst>
                <a:gd name="adj1" fmla="val -59470"/>
                <a:gd name="adj2" fmla="val -172660"/>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P</a:t>
              </a:r>
              <a:r>
                <a:rPr kumimoji="1" lang="ja-JP" altLang="en-US" dirty="0" smtClean="0">
                  <a:solidFill>
                    <a:schemeClr val="tx1"/>
                  </a:solidFill>
                </a:rPr>
                <a:t>板</a:t>
              </a:r>
              <a:endParaRPr kumimoji="1" lang="ja-JP" altLang="en-US" dirty="0">
                <a:solidFill>
                  <a:schemeClr val="tx1"/>
                </a:solidFill>
              </a:endParaRPr>
            </a:p>
          </p:txBody>
        </p:sp>
        <p:sp>
          <p:nvSpPr>
            <p:cNvPr id="55" name="正方形/長方形 54"/>
            <p:cNvSpPr/>
            <p:nvPr/>
          </p:nvSpPr>
          <p:spPr>
            <a:xfrm rot="5400000">
              <a:off x="2356337" y="5486971"/>
              <a:ext cx="728887" cy="19573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 name="グループ化 23"/>
          <p:cNvGrpSpPr/>
          <p:nvPr/>
        </p:nvGrpSpPr>
        <p:grpSpPr>
          <a:xfrm>
            <a:off x="179512" y="980728"/>
            <a:ext cx="8568952" cy="3390056"/>
            <a:chOff x="323528" y="1196752"/>
            <a:chExt cx="8568952" cy="3390056"/>
          </a:xfrm>
        </p:grpSpPr>
        <p:pic>
          <p:nvPicPr>
            <p:cNvPr id="42" name="図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196752"/>
              <a:ext cx="4655450" cy="2262600"/>
            </a:xfrm>
            <a:prstGeom prst="rect">
              <a:avLst/>
            </a:prstGeom>
          </p:spPr>
        </p:pic>
        <p:grpSp>
          <p:nvGrpSpPr>
            <p:cNvPr id="15" name="グループ化 14"/>
            <p:cNvGrpSpPr/>
            <p:nvPr/>
          </p:nvGrpSpPr>
          <p:grpSpPr>
            <a:xfrm>
              <a:off x="468164" y="3212976"/>
              <a:ext cx="5112567" cy="1373832"/>
              <a:chOff x="467544" y="3789040"/>
              <a:chExt cx="5112567" cy="1373832"/>
            </a:xfrm>
          </p:grpSpPr>
          <p:sp>
            <p:nvSpPr>
              <p:cNvPr id="9" name="正方形/長方形 8"/>
              <p:cNvSpPr/>
              <p:nvPr/>
            </p:nvSpPr>
            <p:spPr>
              <a:xfrm>
                <a:off x="1907704" y="4077072"/>
                <a:ext cx="2088232" cy="216024"/>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2051720" y="3789040"/>
                <a:ext cx="576064" cy="28803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吹き出し 6"/>
              <p:cNvSpPr/>
              <p:nvPr/>
            </p:nvSpPr>
            <p:spPr>
              <a:xfrm>
                <a:off x="467544" y="4221088"/>
                <a:ext cx="1440160" cy="432048"/>
              </a:xfrm>
              <a:prstGeom prst="wedgeRoundRectCallout">
                <a:avLst>
                  <a:gd name="adj1" fmla="val 72643"/>
                  <a:gd name="adj2" fmla="val -122688"/>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赤外線</a:t>
                </a:r>
                <a:r>
                  <a:rPr kumimoji="1" lang="en-US" altLang="ja-JP" dirty="0" smtClean="0">
                    <a:solidFill>
                      <a:schemeClr val="tx1"/>
                    </a:solidFill>
                  </a:rPr>
                  <a:t>LED</a:t>
                </a:r>
                <a:endParaRPr kumimoji="1" lang="ja-JP" altLang="en-US" dirty="0">
                  <a:solidFill>
                    <a:schemeClr val="tx1"/>
                  </a:solidFill>
                </a:endParaRPr>
              </a:p>
            </p:txBody>
          </p:sp>
          <p:sp>
            <p:nvSpPr>
              <p:cNvPr id="43" name="正方形/長方形 42"/>
              <p:cNvSpPr/>
              <p:nvPr/>
            </p:nvSpPr>
            <p:spPr>
              <a:xfrm>
                <a:off x="3131840" y="3789040"/>
                <a:ext cx="576064" cy="288032"/>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角丸四角形吹き出し 43"/>
              <p:cNvSpPr/>
              <p:nvPr/>
            </p:nvSpPr>
            <p:spPr>
              <a:xfrm>
                <a:off x="3820256" y="4187924"/>
                <a:ext cx="1759855" cy="432048"/>
              </a:xfrm>
              <a:prstGeom prst="wedgeRoundRectCallout">
                <a:avLst>
                  <a:gd name="adj1" fmla="val -74625"/>
                  <a:gd name="adj2" fmla="val -102112"/>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フォトダイオード</a:t>
                </a:r>
                <a:endParaRPr kumimoji="1" lang="ja-JP" altLang="en-US" dirty="0">
                  <a:solidFill>
                    <a:schemeClr val="tx1"/>
                  </a:solidFill>
                </a:endParaRPr>
              </a:p>
            </p:txBody>
          </p:sp>
          <p:sp>
            <p:nvSpPr>
              <p:cNvPr id="45" name="角丸四角形吹き出し 44"/>
              <p:cNvSpPr/>
              <p:nvPr/>
            </p:nvSpPr>
            <p:spPr>
              <a:xfrm>
                <a:off x="2818029" y="4730824"/>
                <a:ext cx="889875" cy="432048"/>
              </a:xfrm>
              <a:prstGeom prst="wedgeRoundRectCallout">
                <a:avLst>
                  <a:gd name="adj1" fmla="val -59470"/>
                  <a:gd name="adj2" fmla="val -172660"/>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P</a:t>
                </a:r>
                <a:r>
                  <a:rPr kumimoji="1" lang="ja-JP" altLang="en-US" dirty="0" smtClean="0">
                    <a:solidFill>
                      <a:schemeClr val="tx1"/>
                    </a:solidFill>
                  </a:rPr>
                  <a:t>板</a:t>
                </a:r>
                <a:endParaRPr kumimoji="1" lang="ja-JP" altLang="en-US" dirty="0">
                  <a:solidFill>
                    <a:schemeClr val="tx1"/>
                  </a:solidFill>
                </a:endParaRPr>
              </a:p>
            </p:txBody>
          </p:sp>
        </p:grpSp>
        <p:sp>
          <p:nvSpPr>
            <p:cNvPr id="17" name="テキスト ボックス 16"/>
            <p:cNvSpPr txBox="1"/>
            <p:nvPr/>
          </p:nvSpPr>
          <p:spPr>
            <a:xfrm>
              <a:off x="5004048" y="1196752"/>
              <a:ext cx="3888432" cy="1938992"/>
            </a:xfrm>
            <a:prstGeom prst="rect">
              <a:avLst/>
            </a:prstGeom>
            <a:noFill/>
          </p:spPr>
          <p:txBody>
            <a:bodyPr wrap="square" rtlCol="0">
              <a:spAutoFit/>
            </a:bodyPr>
            <a:lstStyle/>
            <a:p>
              <a:r>
                <a:rPr kumimoji="1" lang="ja-JP" altLang="en-US" sz="2400" dirty="0" smtClean="0"/>
                <a:t>●環境光ノイズがフォトダイオードに入射する</a:t>
              </a:r>
              <a:r>
                <a:rPr kumimoji="1" lang="en-US" altLang="ja-JP" sz="2400" dirty="0" smtClean="0"/>
                <a:t/>
              </a:r>
              <a:br>
                <a:rPr kumimoji="1" lang="en-US" altLang="ja-JP" sz="2400" dirty="0" smtClean="0"/>
              </a:br>
              <a:r>
                <a:rPr kumimoji="1" lang="ja-JP" altLang="en-US" sz="2400" dirty="0" smtClean="0"/>
                <a:t>●樹脂は赤外線領域では透明であることが多い。プリント基板も例外ではない。</a:t>
              </a:r>
              <a:endParaRPr kumimoji="1" lang="ja-JP" altLang="en-US" sz="2400" dirty="0"/>
            </a:p>
          </p:txBody>
        </p:sp>
        <p:sp>
          <p:nvSpPr>
            <p:cNvPr id="19" name="下矢印 18"/>
            <p:cNvSpPr/>
            <p:nvPr/>
          </p:nvSpPr>
          <p:spPr>
            <a:xfrm>
              <a:off x="6060679" y="3218222"/>
              <a:ext cx="504056" cy="1013792"/>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7" name="テキスト ボックス 56"/>
          <p:cNvSpPr txBox="1"/>
          <p:nvPr/>
        </p:nvSpPr>
        <p:spPr>
          <a:xfrm>
            <a:off x="3826141" y="4015990"/>
            <a:ext cx="5210355" cy="1569660"/>
          </a:xfrm>
          <a:prstGeom prst="rect">
            <a:avLst/>
          </a:prstGeom>
          <a:noFill/>
        </p:spPr>
        <p:txBody>
          <a:bodyPr wrap="square" rtlCol="0">
            <a:spAutoFit/>
          </a:bodyPr>
          <a:lstStyle/>
          <a:p>
            <a:r>
              <a:rPr kumimoji="1" lang="ja-JP" altLang="en-US" sz="2400" dirty="0" smtClean="0"/>
              <a:t>●基板の分離</a:t>
            </a:r>
            <a:r>
              <a:rPr kumimoji="1" lang="en-US" altLang="ja-JP" sz="2400" dirty="0" smtClean="0"/>
              <a:t/>
            </a:r>
            <a:br>
              <a:rPr kumimoji="1" lang="en-US" altLang="ja-JP" sz="2400" dirty="0" smtClean="0"/>
            </a:br>
            <a:r>
              <a:rPr kumimoji="1" lang="ja-JP" altLang="en-US" sz="2400" dirty="0" smtClean="0"/>
              <a:t>●漏えい光の遮蔽（シールド）対策</a:t>
            </a:r>
            <a:r>
              <a:rPr kumimoji="1" lang="en-US" altLang="ja-JP" sz="2400" dirty="0" smtClean="0"/>
              <a:t/>
            </a:r>
            <a:br>
              <a:rPr kumimoji="1" lang="en-US" altLang="ja-JP" sz="2400" dirty="0" smtClean="0"/>
            </a:br>
            <a:r>
              <a:rPr kumimoji="1" lang="ja-JP" altLang="en-US" sz="2400" dirty="0" smtClean="0"/>
              <a:t>●</a:t>
            </a:r>
            <a:r>
              <a:rPr lang="en-US" altLang="ja-JP" sz="2400" dirty="0"/>
              <a:t> DC</a:t>
            </a:r>
            <a:r>
              <a:rPr lang="ja-JP" altLang="en-US" sz="2400" dirty="0" smtClean="0"/>
              <a:t>サーボで</a:t>
            </a:r>
            <a:r>
              <a:rPr kumimoji="1" lang="ja-JP" altLang="en-US" sz="2400" dirty="0" smtClean="0"/>
              <a:t>環境光オフセット除去</a:t>
            </a:r>
            <a:r>
              <a:rPr kumimoji="1" lang="en-US" altLang="ja-JP" sz="2400" dirty="0" smtClean="0"/>
              <a:t/>
            </a:r>
            <a:br>
              <a:rPr kumimoji="1" lang="en-US" altLang="ja-JP" sz="2400" dirty="0" smtClean="0"/>
            </a:br>
            <a:r>
              <a:rPr kumimoji="1" lang="ja-JP" altLang="en-US" sz="2400" dirty="0" smtClean="0"/>
              <a:t>●皮膚表面からの反射光の分離対策</a:t>
            </a:r>
            <a:endParaRPr kumimoji="1" lang="ja-JP" altLang="en-US" sz="2400" dirty="0"/>
          </a:p>
        </p:txBody>
      </p:sp>
    </p:spTree>
    <p:extLst>
      <p:ext uri="{BB962C8B-B14F-4D97-AF65-F5344CB8AC3E}">
        <p14:creationId xmlns:p14="http://schemas.microsoft.com/office/powerpoint/2010/main" val="3575375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175" y="-10582"/>
            <a:ext cx="9162119" cy="556027"/>
            <a:chOff x="-3175" y="-10582"/>
            <a:chExt cx="9162119" cy="556027"/>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7776097" cy="50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ボックス 3"/>
            <p:cNvSpPr txBox="1"/>
            <p:nvPr/>
          </p:nvSpPr>
          <p:spPr>
            <a:xfrm>
              <a:off x="6115571" y="-10582"/>
              <a:ext cx="3043373" cy="523220"/>
            </a:xfrm>
            <a:prstGeom prst="rect">
              <a:avLst/>
            </a:prstGeom>
            <a:solidFill>
              <a:srgbClr val="FF66FF">
                <a:alpha val="60000"/>
              </a:srgbClr>
            </a:solidFill>
          </p:spPr>
          <p:txBody>
            <a:bodyPr wrap="square" rtlCol="0">
              <a:spAutoFit/>
            </a:bodyPr>
            <a:lstStyle/>
            <a:p>
              <a:pPr algn="r"/>
              <a:r>
                <a:rPr kumimoji="1" lang="en-US" altLang="ja-JP" sz="28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Neo</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66FF33"/>
                  </a:solidFill>
                  <a:effectLst>
                    <a:outerShdw blurRad="38100" dist="38100" dir="2700000" algn="tl">
                      <a:srgbClr val="000000">
                        <a:alpha val="43137"/>
                      </a:srgbClr>
                    </a:outerShdw>
                  </a:effectLst>
                  <a:latin typeface="Times New Roman" pitchFamily="18" charset="0"/>
                  <a:cs typeface="Times New Roman" pitchFamily="18" charset="0"/>
                </a:rPr>
                <a:t>Tech</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00FFFF"/>
                  </a:solidFill>
                  <a:effectLst>
                    <a:outerShdw blurRad="38100" dist="38100" dir="2700000" algn="tl">
                      <a:srgbClr val="000000">
                        <a:alpha val="43137"/>
                      </a:srgbClr>
                    </a:outerShdw>
                  </a:effectLst>
                  <a:latin typeface="Times New Roman" pitchFamily="18" charset="0"/>
                  <a:cs typeface="Times New Roman" pitchFamily="18" charset="0"/>
                </a:rPr>
                <a:t>Lab</a:t>
              </a:r>
              <a:r>
                <a:rPr kumimoji="1" lang="en-US" altLang="ja-JP" sz="2800" b="1" i="1" dirty="0" smtClean="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kumimoji="1" lang="en-US" altLang="ja-JP" sz="2800" b="1" i="1" dirty="0" smtClean="0">
                  <a:solidFill>
                    <a:srgbClr val="CC00FF"/>
                  </a:solidFill>
                  <a:effectLst>
                    <a:outerShdw blurRad="38100" dist="38100" dir="2700000" algn="tl">
                      <a:srgbClr val="000000">
                        <a:alpha val="43137"/>
                      </a:srgbClr>
                    </a:outerShdw>
                  </a:effectLst>
                  <a:latin typeface="Times New Roman" pitchFamily="18" charset="0"/>
                  <a:cs typeface="Times New Roman" pitchFamily="18" charset="0"/>
                </a:rPr>
                <a:t>com</a:t>
              </a:r>
              <a:endParaRPr kumimoji="1" lang="ja-JP" altLang="en-US" sz="2800" b="1" i="1" dirty="0">
                <a:solidFill>
                  <a:srgbClr val="CC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テキスト ボックス 4"/>
            <p:cNvSpPr txBox="1"/>
            <p:nvPr/>
          </p:nvSpPr>
          <p:spPr bwMode="auto">
            <a:xfrm>
              <a:off x="6350" y="22225"/>
              <a:ext cx="6036197" cy="523220"/>
            </a:xfrm>
            <a:prstGeom prst="rect">
              <a:avLst/>
            </a:prstGeom>
            <a:noFill/>
          </p:spPr>
          <p:txBody>
            <a:bodyPr wrap="square">
              <a:spAutoFit/>
            </a:bodyPr>
            <a:lstStyle/>
            <a:p>
              <a:pPr>
                <a:defRPr/>
              </a:pPr>
              <a:r>
                <a:rPr lang="en-US" altLang="ja-JP" sz="2800" b="1" dirty="0" err="1" smtClean="0">
                  <a:solidFill>
                    <a:srgbClr val="000099"/>
                  </a:solidFill>
                  <a:effectLst>
                    <a:outerShdw blurRad="38100" dist="38100" dir="2700000" algn="tl">
                      <a:srgbClr val="000000">
                        <a:alpha val="43137"/>
                      </a:srgbClr>
                    </a:outerShdw>
                  </a:effectLst>
                  <a:latin typeface="Cooper Std Black" panose="0208090304030B020404" pitchFamily="18" charset="0"/>
                  <a:ea typeface="HG平成角ｺﾞｼｯｸ体W9" pitchFamily="49" charset="-128"/>
                  <a:cs typeface="Times New Roman" panose="02020603050405020304" pitchFamily="18" charset="0"/>
                </a:rPr>
                <a:t>Renesas</a:t>
              </a:r>
              <a:r>
                <a:rPr lang="en-US" altLang="ja-JP" sz="2800" b="1" dirty="0" smtClean="0">
                  <a:solidFill>
                    <a:srgbClr val="000099"/>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008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Smart</a:t>
              </a:r>
              <a:r>
                <a:rPr lang="en-US" altLang="ja-JP" sz="2800" b="1" dirty="0" smtClean="0">
                  <a:solidFill>
                    <a:srgbClr val="E67DFF"/>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FF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Analog</a:t>
              </a:r>
              <a:r>
                <a:rPr lang="en-US" altLang="ja-JP" sz="2800" b="1" dirty="0" smtClean="0">
                  <a:solidFill>
                    <a:srgbClr val="FF0000"/>
                  </a:solidFill>
                  <a:effectLst>
                    <a:outerShdw blurRad="38100" dist="38100" dir="2700000" algn="tl">
                      <a:srgbClr val="000000">
                        <a:alpha val="43137"/>
                      </a:srgbClr>
                    </a:outerShdw>
                  </a:effectLst>
                  <a:ea typeface="HG平成角ｺﾞｼｯｸ体W9" pitchFamily="49" charset="-128"/>
                  <a:cs typeface="Times New Roman" panose="02020603050405020304" pitchFamily="18" charset="0"/>
                </a:rPr>
                <a:t> </a:t>
              </a:r>
              <a:r>
                <a:rPr lang="en-US" altLang="ja-JP"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rPr>
                <a:t>IC101, IC500</a:t>
              </a:r>
              <a:endParaRPr lang="en-US" altLang="ja-JP" sz="2400" dirty="0">
                <a:solidFill>
                  <a:srgbClr val="FF0000"/>
                </a:solidFill>
                <a:effectLst>
                  <a:outerShdw blurRad="38100" dist="38100" dir="2700000" algn="tl">
                    <a:srgbClr val="000000">
                      <a:alpha val="43137"/>
                    </a:srgbClr>
                  </a:outerShdw>
                </a:effectLst>
                <a:latin typeface="Times New Roman" panose="02020603050405020304" pitchFamily="18" charset="0"/>
                <a:ea typeface="HG平成角ｺﾞｼｯｸ体W9" pitchFamily="49" charset="-128"/>
                <a:cs typeface="Times New Roman" panose="02020603050405020304" pitchFamily="18" charset="0"/>
              </a:endParaRPr>
            </a:p>
          </p:txBody>
        </p:sp>
      </p:grpSp>
      <p:sp>
        <p:nvSpPr>
          <p:cNvPr id="12" name="テキスト ボックス 11"/>
          <p:cNvSpPr txBox="1"/>
          <p:nvPr/>
        </p:nvSpPr>
        <p:spPr>
          <a:xfrm>
            <a:off x="99060" y="476672"/>
            <a:ext cx="8981440" cy="1569660"/>
          </a:xfrm>
          <a:prstGeom prst="rect">
            <a:avLst/>
          </a:prstGeom>
          <a:noFill/>
        </p:spPr>
        <p:txBody>
          <a:bodyPr wrap="square" rtlCol="0">
            <a:spAutoFit/>
          </a:bodyPr>
          <a:lstStyle/>
          <a:p>
            <a:r>
              <a:rPr kumimoji="1" lang="ja-JP" altLang="en-US" sz="2400" dirty="0" smtClean="0"/>
              <a:t>●皮膚表面の正反射除去対策の有無を比較</a:t>
            </a:r>
            <a:r>
              <a:rPr kumimoji="1" lang="en-US" altLang="ja-JP" sz="2400" dirty="0" smtClean="0"/>
              <a:t/>
            </a:r>
            <a:br>
              <a:rPr kumimoji="1" lang="en-US" altLang="ja-JP" sz="2400" dirty="0" smtClean="0"/>
            </a:br>
            <a:r>
              <a:rPr kumimoji="1" lang="ja-JP" altLang="en-US" sz="2400" dirty="0" smtClean="0"/>
              <a:t>　同じ赤外線観測でも対策の有無で信頼性は向上する</a:t>
            </a:r>
            <a:r>
              <a:rPr kumimoji="1" lang="en-US" altLang="ja-JP" sz="2400" dirty="0" smtClean="0"/>
              <a:t/>
            </a:r>
            <a:br>
              <a:rPr kumimoji="1" lang="en-US" altLang="ja-JP" sz="2400" dirty="0" smtClean="0"/>
            </a:br>
            <a:r>
              <a:rPr kumimoji="1" lang="ja-JP" altLang="en-US" sz="2400" dirty="0" smtClean="0"/>
              <a:t>●既存の接触式赤外線脈波センサは無対策のものが殆どで、</a:t>
            </a:r>
            <a:r>
              <a:rPr kumimoji="1" lang="en-US" altLang="ja-JP" sz="2400" dirty="0" smtClean="0"/>
              <a:t/>
            </a:r>
            <a:br>
              <a:rPr kumimoji="1" lang="en-US" altLang="ja-JP" sz="2400" dirty="0" smtClean="0"/>
            </a:br>
            <a:r>
              <a:rPr kumimoji="1" lang="ja-JP" altLang="en-US" sz="2400" dirty="0" smtClean="0"/>
              <a:t>　信頼性の低さはその１点に起因する。</a:t>
            </a:r>
            <a:endParaRPr kumimoji="1" lang="ja-JP" altLang="en-US" sz="2400" dirty="0"/>
          </a:p>
        </p:txBody>
      </p:sp>
      <p:grpSp>
        <p:nvGrpSpPr>
          <p:cNvPr id="15" name="グループ化 14"/>
          <p:cNvGrpSpPr/>
          <p:nvPr/>
        </p:nvGrpSpPr>
        <p:grpSpPr>
          <a:xfrm>
            <a:off x="99060" y="1960056"/>
            <a:ext cx="8945880" cy="4781312"/>
            <a:chOff x="99060" y="1456000"/>
            <a:chExt cx="8945880" cy="4781312"/>
          </a:xfrm>
        </p:grpSpPr>
        <p:pic>
          <p:nvPicPr>
            <p:cNvPr id="11" name="図 10"/>
            <p:cNvPicPr>
              <a:picLocks noChangeAspect="1"/>
            </p:cNvPicPr>
            <p:nvPr/>
          </p:nvPicPr>
          <p:blipFill>
            <a:blip r:embed="rId3"/>
            <a:stretch>
              <a:fillRect/>
            </a:stretch>
          </p:blipFill>
          <p:spPr>
            <a:xfrm>
              <a:off x="99060" y="1825332"/>
              <a:ext cx="8945880" cy="4411980"/>
            </a:xfrm>
            <a:prstGeom prst="rect">
              <a:avLst/>
            </a:prstGeom>
          </p:spPr>
        </p:pic>
        <p:sp>
          <p:nvSpPr>
            <p:cNvPr id="13" name="テキスト ボックス 12"/>
            <p:cNvSpPr txBox="1"/>
            <p:nvPr/>
          </p:nvSpPr>
          <p:spPr>
            <a:xfrm>
              <a:off x="2123728" y="1456000"/>
              <a:ext cx="1512168" cy="369332"/>
            </a:xfrm>
            <a:prstGeom prst="rect">
              <a:avLst/>
            </a:prstGeom>
            <a:noFill/>
          </p:spPr>
          <p:txBody>
            <a:bodyPr wrap="square" rtlCol="0">
              <a:spAutoFit/>
            </a:bodyPr>
            <a:lstStyle/>
            <a:p>
              <a:r>
                <a:rPr kumimoji="1" lang="en-US" altLang="ja-JP" dirty="0" smtClean="0"/>
                <a:t>【</a:t>
              </a:r>
              <a:r>
                <a:rPr kumimoji="1" lang="ja-JP" altLang="en-US" dirty="0" smtClean="0"/>
                <a:t>無対策</a:t>
              </a:r>
              <a:r>
                <a:rPr lang="en-US" altLang="ja-JP" dirty="0"/>
                <a:t>】</a:t>
              </a:r>
              <a:endParaRPr kumimoji="1" lang="ja-JP" altLang="en-US" dirty="0"/>
            </a:p>
          </p:txBody>
        </p:sp>
        <p:sp>
          <p:nvSpPr>
            <p:cNvPr id="14" name="テキスト ボックス 13"/>
            <p:cNvSpPr txBox="1"/>
            <p:nvPr/>
          </p:nvSpPr>
          <p:spPr>
            <a:xfrm>
              <a:off x="6260754" y="1456000"/>
              <a:ext cx="1512168" cy="369332"/>
            </a:xfrm>
            <a:prstGeom prst="rect">
              <a:avLst/>
            </a:prstGeom>
            <a:noFill/>
          </p:spPr>
          <p:txBody>
            <a:bodyPr wrap="square" rtlCol="0">
              <a:spAutoFit/>
            </a:bodyPr>
            <a:lstStyle/>
            <a:p>
              <a:r>
                <a:rPr kumimoji="1" lang="en-US" altLang="ja-JP" dirty="0" smtClean="0"/>
                <a:t>【</a:t>
              </a:r>
              <a:r>
                <a:rPr kumimoji="1" lang="ja-JP" altLang="en-US" dirty="0" smtClean="0"/>
                <a:t>対策</a:t>
              </a:r>
              <a:r>
                <a:rPr lang="en-US" altLang="ja-JP" dirty="0"/>
                <a:t>】</a:t>
              </a:r>
              <a:endParaRPr kumimoji="1" lang="ja-JP" altLang="en-US" dirty="0"/>
            </a:p>
          </p:txBody>
        </p:sp>
      </p:grpSp>
    </p:spTree>
    <p:extLst>
      <p:ext uri="{BB962C8B-B14F-4D97-AF65-F5344CB8AC3E}">
        <p14:creationId xmlns:p14="http://schemas.microsoft.com/office/powerpoint/2010/main" val="111936998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4594</TotalTime>
  <Words>239</Words>
  <Application>Microsoft Office PowerPoint</Application>
  <PresentationFormat>画面に合わせる (4:3)</PresentationFormat>
  <Paragraphs>44</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HG平成角ｺﾞｼｯｸ体W9</vt:lpstr>
      <vt:lpstr>ＭＳ Ｐゴシック</vt:lpstr>
      <vt:lpstr>Arial</vt:lpstr>
      <vt:lpstr>Calibri</vt:lpstr>
      <vt:lpstr>Cooper Std Black</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Tomoaki Ueda</dc:creator>
  <cp:lastModifiedBy>Tomoaki Ueda</cp:lastModifiedBy>
  <cp:revision>63</cp:revision>
  <dcterms:created xsi:type="dcterms:W3CDTF">2012-04-20T16:16:44Z</dcterms:created>
  <dcterms:modified xsi:type="dcterms:W3CDTF">2014-03-18T03:07:44Z</dcterms:modified>
</cp:coreProperties>
</file>