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36" r:id="rId2"/>
    <p:sldId id="323" r:id="rId3"/>
    <p:sldId id="321" r:id="rId4"/>
    <p:sldId id="337" r:id="rId5"/>
    <p:sldId id="322" r:id="rId6"/>
    <p:sldId id="291" r:id="rId7"/>
    <p:sldId id="327" r:id="rId8"/>
    <p:sldId id="328" r:id="rId9"/>
    <p:sldId id="288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66FF"/>
    <a:srgbClr val="000000"/>
    <a:srgbClr val="FFFF00"/>
    <a:srgbClr val="66FF33"/>
    <a:srgbClr val="CC99FF"/>
    <a:srgbClr val="FFC000"/>
    <a:srgbClr val="92D050"/>
    <a:srgbClr val="00B0F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CC252-5971-4CC4-B01B-0D04C92988A2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AA8E0-BB19-49AD-894B-17EECD88F8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6369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9961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534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580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22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052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31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3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451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9888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542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368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59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wmf"/><Relationship Id="rId7" Type="http://schemas.openxmlformats.org/officeDocument/2006/relationships/image" Target="../media/image1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em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1.wmf"/><Relationship Id="rId18" Type="http://schemas.openxmlformats.org/officeDocument/2006/relationships/image" Target="../media/image24.wmf"/><Relationship Id="rId3" Type="http://schemas.openxmlformats.org/officeDocument/2006/relationships/image" Target="../media/image1.jpe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IC101, 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動画_HandMo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944" y="1150626"/>
            <a:ext cx="9144000" cy="51435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6350" y="504295"/>
            <a:ext cx="9152594" cy="646331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3600" dirty="0" smtClean="0"/>
              <a:t>【</a:t>
            </a:r>
            <a:r>
              <a:rPr kumimoji="1" lang="ja-JP" altLang="en-US" sz="3600" dirty="0" smtClean="0"/>
              <a:t>赤外線ハンドモーションセンサ</a:t>
            </a:r>
            <a:r>
              <a:rPr kumimoji="1" lang="en-US" altLang="ja-JP" sz="3600" dirty="0" smtClean="0"/>
              <a:t>】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84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Pulse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Density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Modulation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anose="0208090304030B0204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6350" y="504807"/>
            <a:ext cx="8905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音階周波数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Page-28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" y="1060834"/>
            <a:ext cx="8924925" cy="226695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837126" y="2112134"/>
            <a:ext cx="669701" cy="16742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0" name="グループ化 59"/>
          <p:cNvGrpSpPr/>
          <p:nvPr/>
        </p:nvGrpSpPr>
        <p:grpSpPr>
          <a:xfrm>
            <a:off x="3655945" y="3326991"/>
            <a:ext cx="4984833" cy="3433200"/>
            <a:chOff x="141377" y="3525091"/>
            <a:chExt cx="4984833" cy="3433200"/>
          </a:xfrm>
        </p:grpSpPr>
        <p:grpSp>
          <p:nvGrpSpPr>
            <p:cNvPr id="21" name="グループ化 20"/>
            <p:cNvGrpSpPr/>
            <p:nvPr/>
          </p:nvGrpSpPr>
          <p:grpSpPr>
            <a:xfrm rot="2428322">
              <a:off x="1254029" y="3525091"/>
              <a:ext cx="3131849" cy="1975143"/>
              <a:chOff x="4458225" y="3962645"/>
              <a:chExt cx="3131849" cy="1975143"/>
            </a:xfrm>
          </p:grpSpPr>
          <p:sp>
            <p:nvSpPr>
              <p:cNvPr id="17" name="二等辺三角形 16"/>
              <p:cNvSpPr/>
              <p:nvPr/>
            </p:nvSpPr>
            <p:spPr>
              <a:xfrm rot="13869256">
                <a:off x="5489179" y="3036236"/>
                <a:ext cx="1174486" cy="3027304"/>
              </a:xfrm>
              <a:prstGeom prst="triangle">
                <a:avLst/>
              </a:prstGeom>
              <a:solidFill>
                <a:srgbClr val="FFC000">
                  <a:alpha val="6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0" name="グループ化 19"/>
              <p:cNvGrpSpPr/>
              <p:nvPr/>
            </p:nvGrpSpPr>
            <p:grpSpPr>
              <a:xfrm>
                <a:off x="4458225" y="5111471"/>
                <a:ext cx="826317" cy="826317"/>
                <a:chOff x="4458225" y="5111471"/>
                <a:chExt cx="826317" cy="826317"/>
              </a:xfrm>
            </p:grpSpPr>
            <p:pic>
              <p:nvPicPr>
                <p:cNvPr id="18" name="図 1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69935">
                  <a:off x="4458225" y="5111471"/>
                  <a:ext cx="826317" cy="826317"/>
                </a:xfrm>
                <a:prstGeom prst="rect">
                  <a:avLst/>
                </a:prstGeom>
              </p:spPr>
            </p:pic>
            <p:sp>
              <p:nvSpPr>
                <p:cNvPr id="19" name="円/楕円 18"/>
                <p:cNvSpPr/>
                <p:nvPr/>
              </p:nvSpPr>
              <p:spPr>
                <a:xfrm rot="3444648">
                  <a:off x="4947602" y="5282045"/>
                  <a:ext cx="369590" cy="224549"/>
                </a:xfrm>
                <a:prstGeom prst="ellipse">
                  <a:avLst/>
                </a:prstGeom>
                <a:solidFill>
                  <a:srgbClr val="FF0000">
                    <a:alpha val="60000"/>
                  </a:srgbClr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grpSp>
          <p:nvGrpSpPr>
            <p:cNvPr id="25" name="グループ化 24"/>
            <p:cNvGrpSpPr/>
            <p:nvPr/>
          </p:nvGrpSpPr>
          <p:grpSpPr>
            <a:xfrm rot="2428322">
              <a:off x="528108" y="4906177"/>
              <a:ext cx="3276393" cy="2052114"/>
              <a:chOff x="4458225" y="3885674"/>
              <a:chExt cx="3276393" cy="2052114"/>
            </a:xfrm>
          </p:grpSpPr>
          <p:sp>
            <p:nvSpPr>
              <p:cNvPr id="26" name="二等辺三角形 25"/>
              <p:cNvSpPr/>
              <p:nvPr/>
            </p:nvSpPr>
            <p:spPr>
              <a:xfrm rot="13869256">
                <a:off x="5493555" y="2972759"/>
                <a:ext cx="1328147" cy="3153978"/>
              </a:xfrm>
              <a:prstGeom prst="triangle">
                <a:avLst/>
              </a:prstGeom>
              <a:solidFill>
                <a:srgbClr val="FFC000">
                  <a:alpha val="6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7" name="グループ化 26"/>
              <p:cNvGrpSpPr/>
              <p:nvPr/>
            </p:nvGrpSpPr>
            <p:grpSpPr>
              <a:xfrm>
                <a:off x="4458225" y="5111471"/>
                <a:ext cx="826317" cy="826317"/>
                <a:chOff x="4458225" y="5111471"/>
                <a:chExt cx="826317" cy="826317"/>
              </a:xfrm>
            </p:grpSpPr>
            <p:pic>
              <p:nvPicPr>
                <p:cNvPr id="28" name="図 27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69935">
                  <a:off x="4458225" y="5111471"/>
                  <a:ext cx="826317" cy="826317"/>
                </a:xfrm>
                <a:prstGeom prst="rect">
                  <a:avLst/>
                </a:prstGeom>
              </p:spPr>
            </p:pic>
            <p:sp>
              <p:nvSpPr>
                <p:cNvPr id="29" name="円/楕円 28"/>
                <p:cNvSpPr/>
                <p:nvPr/>
              </p:nvSpPr>
              <p:spPr>
                <a:xfrm rot="3444648">
                  <a:off x="4947602" y="5282045"/>
                  <a:ext cx="369590" cy="224549"/>
                </a:xfrm>
                <a:prstGeom prst="ellipse">
                  <a:avLst/>
                </a:prstGeom>
                <a:solidFill>
                  <a:srgbClr val="FF0000">
                    <a:alpha val="60000"/>
                  </a:srgbClr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grpSp>
          <p:nvGrpSpPr>
            <p:cNvPr id="30" name="グループ化 29"/>
            <p:cNvGrpSpPr/>
            <p:nvPr/>
          </p:nvGrpSpPr>
          <p:grpSpPr>
            <a:xfrm rot="2428322">
              <a:off x="1907976" y="4102759"/>
              <a:ext cx="3218234" cy="2270724"/>
              <a:chOff x="4458225" y="3667064"/>
              <a:chExt cx="3218234" cy="2270724"/>
            </a:xfrm>
          </p:grpSpPr>
          <p:sp>
            <p:nvSpPr>
              <p:cNvPr id="31" name="二等辺三角形 30"/>
              <p:cNvSpPr/>
              <p:nvPr/>
            </p:nvSpPr>
            <p:spPr>
              <a:xfrm rot="13869256">
                <a:off x="5244154" y="2994248"/>
                <a:ext cx="1759490" cy="3105121"/>
              </a:xfrm>
              <a:prstGeom prst="triangle">
                <a:avLst/>
              </a:prstGeom>
              <a:solidFill>
                <a:srgbClr val="FFC000">
                  <a:alpha val="60000"/>
                </a:srgbClr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32" name="グループ化 31"/>
              <p:cNvGrpSpPr/>
              <p:nvPr/>
            </p:nvGrpSpPr>
            <p:grpSpPr>
              <a:xfrm>
                <a:off x="4458225" y="5111471"/>
                <a:ext cx="826317" cy="826317"/>
                <a:chOff x="4458225" y="5111471"/>
                <a:chExt cx="826317" cy="826317"/>
              </a:xfrm>
            </p:grpSpPr>
            <p:pic>
              <p:nvPicPr>
                <p:cNvPr id="33" name="図 32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1169935">
                  <a:off x="4458225" y="5111471"/>
                  <a:ext cx="826317" cy="826317"/>
                </a:xfrm>
                <a:prstGeom prst="rect">
                  <a:avLst/>
                </a:prstGeom>
              </p:spPr>
            </p:pic>
            <p:sp>
              <p:nvSpPr>
                <p:cNvPr id="34" name="円/楕円 33"/>
                <p:cNvSpPr/>
                <p:nvPr/>
              </p:nvSpPr>
              <p:spPr>
                <a:xfrm rot="3444648">
                  <a:off x="4947602" y="5282045"/>
                  <a:ext cx="369590" cy="224549"/>
                </a:xfrm>
                <a:prstGeom prst="ellipse">
                  <a:avLst/>
                </a:prstGeom>
                <a:solidFill>
                  <a:srgbClr val="FF0000">
                    <a:alpha val="60000"/>
                  </a:srgbClr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cxnSp>
          <p:nvCxnSpPr>
            <p:cNvPr id="36" name="直線コネクタ 35"/>
            <p:cNvCxnSpPr/>
            <p:nvPr/>
          </p:nvCxnSpPr>
          <p:spPr>
            <a:xfrm flipH="1">
              <a:off x="656823" y="4379084"/>
              <a:ext cx="763805" cy="1096093"/>
            </a:xfrm>
            <a:prstGeom prst="line">
              <a:avLst/>
            </a:prstGeom>
            <a:ln w="5715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1716762" y="4470133"/>
              <a:ext cx="409103" cy="420263"/>
            </a:xfrm>
            <a:prstGeom prst="line">
              <a:avLst/>
            </a:prstGeom>
            <a:ln w="5715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 flipV="1">
              <a:off x="1256270" y="5074594"/>
              <a:ext cx="733608" cy="400583"/>
            </a:xfrm>
            <a:prstGeom prst="line">
              <a:avLst/>
            </a:prstGeom>
            <a:ln w="5715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1" name="図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002189" flipH="1">
              <a:off x="3486368" y="4558919"/>
              <a:ext cx="2077439" cy="1075392"/>
            </a:xfrm>
            <a:prstGeom prst="rect">
              <a:avLst/>
            </a:prstGeom>
          </p:spPr>
        </p:pic>
        <p:grpSp>
          <p:nvGrpSpPr>
            <p:cNvPr id="49" name="グループ化 48"/>
            <p:cNvGrpSpPr/>
            <p:nvPr/>
          </p:nvGrpSpPr>
          <p:grpSpPr>
            <a:xfrm>
              <a:off x="1172666" y="4695774"/>
              <a:ext cx="477182" cy="547756"/>
              <a:chOff x="43654" y="3936730"/>
              <a:chExt cx="547286" cy="767949"/>
            </a:xfrm>
          </p:grpSpPr>
          <p:sp>
            <p:nvSpPr>
              <p:cNvPr id="42" name="二等辺三角形 41"/>
              <p:cNvSpPr/>
              <p:nvPr/>
            </p:nvSpPr>
            <p:spPr>
              <a:xfrm>
                <a:off x="192786" y="4254860"/>
                <a:ext cx="208620" cy="124224"/>
              </a:xfrm>
              <a:prstGeom prst="triangle">
                <a:avLst/>
              </a:prstGeom>
              <a:solidFill>
                <a:schemeClr val="tx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3" name="直線コネクタ 42"/>
              <p:cNvCxnSpPr/>
              <p:nvPr/>
            </p:nvCxnSpPr>
            <p:spPr>
              <a:xfrm>
                <a:off x="153985" y="4241982"/>
                <a:ext cx="256693" cy="0"/>
              </a:xfrm>
              <a:prstGeom prst="line">
                <a:avLst/>
              </a:prstGeom>
              <a:ln w="28575">
                <a:solidFill>
                  <a:srgbClr val="000000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297096" y="4017505"/>
                <a:ext cx="1445" cy="567374"/>
              </a:xfrm>
              <a:prstGeom prst="line">
                <a:avLst/>
              </a:prstGeom>
              <a:ln w="28575">
                <a:solidFill>
                  <a:schemeClr val="tx1">
                    <a:alpha val="6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額縁 47"/>
              <p:cNvSpPr/>
              <p:nvPr/>
            </p:nvSpPr>
            <p:spPr>
              <a:xfrm>
                <a:off x="43654" y="3936730"/>
                <a:ext cx="547286" cy="767949"/>
              </a:xfrm>
              <a:prstGeom prst="bevel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50" name="テキスト ボックス 49"/>
            <p:cNvSpPr txBox="1"/>
            <p:nvPr/>
          </p:nvSpPr>
          <p:spPr>
            <a:xfrm>
              <a:off x="930328" y="3788550"/>
              <a:ext cx="10847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/>
                <a:t>レーザー</a:t>
              </a:r>
              <a:endParaRPr kumimoji="1" lang="ja-JP" altLang="en-US" sz="1400" dirty="0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141377" y="5795942"/>
              <a:ext cx="10847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/>
                <a:t>レーザー</a:t>
              </a:r>
              <a:endParaRPr kumimoji="1" lang="ja-JP" altLang="en-US" sz="1400" dirty="0"/>
            </a:p>
          </p:txBody>
        </p:sp>
        <p:sp>
          <p:nvSpPr>
            <p:cNvPr id="52" name="テキスト ボックス 51"/>
            <p:cNvSpPr txBox="1"/>
            <p:nvPr/>
          </p:nvSpPr>
          <p:spPr>
            <a:xfrm>
              <a:off x="2024358" y="4542640"/>
              <a:ext cx="10847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/>
                <a:t>レーザー</a:t>
              </a:r>
              <a:endParaRPr kumimoji="1" lang="ja-JP" altLang="en-US" sz="1400" dirty="0"/>
            </a:p>
          </p:txBody>
        </p:sp>
        <p:cxnSp>
          <p:nvCxnSpPr>
            <p:cNvPr id="54" name="直線矢印コネクタ 53"/>
            <p:cNvCxnSpPr>
              <a:stCxn id="48" idx="4"/>
            </p:cNvCxnSpPr>
            <p:nvPr/>
          </p:nvCxnSpPr>
          <p:spPr>
            <a:xfrm flipH="1">
              <a:off x="360226" y="4969652"/>
              <a:ext cx="812440" cy="7290"/>
            </a:xfrm>
            <a:prstGeom prst="straightConnector1">
              <a:avLst/>
            </a:prstGeom>
            <a:ln w="57150">
              <a:solidFill>
                <a:srgbClr val="FF0000">
                  <a:alpha val="60000"/>
                </a:srgbClr>
              </a:solidFill>
              <a:headEnd type="none" w="med" len="me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/>
            <p:cNvSpPr txBox="1"/>
            <p:nvPr/>
          </p:nvSpPr>
          <p:spPr>
            <a:xfrm>
              <a:off x="272497" y="4425263"/>
              <a:ext cx="9977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/>
                <a:t>フォト</a:t>
              </a:r>
              <a:r>
                <a:rPr kumimoji="1" lang="en-US" altLang="ja-JP" sz="1400" dirty="0" smtClean="0"/>
                <a:t/>
              </a:r>
              <a:br>
                <a:rPr kumimoji="1" lang="en-US" altLang="ja-JP" sz="1400" dirty="0" smtClean="0"/>
              </a:br>
              <a:r>
                <a:rPr kumimoji="1" lang="ja-JP" altLang="en-US" sz="1400" dirty="0" smtClean="0"/>
                <a:t>ダイオード</a:t>
              </a:r>
              <a:endParaRPr kumimoji="1" lang="ja-JP" altLang="en-US" sz="1400" dirty="0"/>
            </a:p>
          </p:txBody>
        </p:sp>
        <p:sp>
          <p:nvSpPr>
            <p:cNvPr id="57" name="テキスト ボックス 56"/>
            <p:cNvSpPr txBox="1"/>
            <p:nvPr/>
          </p:nvSpPr>
          <p:spPr>
            <a:xfrm>
              <a:off x="1158103" y="5787823"/>
              <a:ext cx="466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ド</a:t>
              </a:r>
              <a:endParaRPr kumimoji="1"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1980692" y="3841201"/>
              <a:ext cx="466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ミ</a:t>
              </a:r>
              <a:endParaRPr kumimoji="1"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テキスト ボックス 58"/>
            <p:cNvSpPr txBox="1"/>
            <p:nvPr/>
          </p:nvSpPr>
          <p:spPr>
            <a:xfrm>
              <a:off x="2675582" y="4717931"/>
              <a:ext cx="4661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ソ</a:t>
              </a:r>
              <a:endParaRPr kumimoji="1" lang="ja-JP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1" name="テキスト ボックス 60"/>
          <p:cNvSpPr txBox="1"/>
          <p:nvPr/>
        </p:nvSpPr>
        <p:spPr>
          <a:xfrm>
            <a:off x="251416" y="6126495"/>
            <a:ext cx="7089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●</a:t>
            </a:r>
            <a:r>
              <a:rPr kumimoji="1" lang="en-US" altLang="ja-JP" sz="2400" dirty="0" smtClean="0">
                <a:latin typeface="Cooper Std Black" panose="0208090304030B020404" pitchFamily="18" charset="0"/>
              </a:rPr>
              <a:t>DFL</a:t>
            </a:r>
            <a:r>
              <a:rPr kumimoji="1" lang="ja-JP" altLang="en-US" sz="2400" dirty="0" smtClean="0"/>
              <a:t>を使って音階周波数でレーザー光を変調</a:t>
            </a:r>
            <a:endParaRPr kumimoji="1" lang="ja-JP" altLang="en-US" sz="2400" dirty="0"/>
          </a:p>
        </p:txBody>
      </p:sp>
      <p:grpSp>
        <p:nvGrpSpPr>
          <p:cNvPr id="64" name="グループ化 63"/>
          <p:cNvGrpSpPr/>
          <p:nvPr/>
        </p:nvGrpSpPr>
        <p:grpSpPr>
          <a:xfrm>
            <a:off x="109537" y="3397729"/>
            <a:ext cx="3021505" cy="2756279"/>
            <a:chOff x="109537" y="3397729"/>
            <a:chExt cx="3021505" cy="2756279"/>
          </a:xfrm>
        </p:grpSpPr>
        <p:pic>
          <p:nvPicPr>
            <p:cNvPr id="62" name="図 6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8958" y="3397729"/>
              <a:ext cx="2882084" cy="2756279"/>
            </a:xfrm>
            <a:prstGeom prst="rect">
              <a:avLst/>
            </a:prstGeom>
          </p:spPr>
        </p:pic>
        <p:sp>
          <p:nvSpPr>
            <p:cNvPr id="63" name="正方形/長方形 62"/>
            <p:cNvSpPr/>
            <p:nvPr/>
          </p:nvSpPr>
          <p:spPr>
            <a:xfrm>
              <a:off x="109537" y="3459752"/>
              <a:ext cx="830776" cy="470972"/>
            </a:xfrm>
            <a:prstGeom prst="rect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b="1" dirty="0" smtClean="0">
                  <a:solidFill>
                    <a:schemeClr val="tx1"/>
                  </a:solidFill>
                  <a:latin typeface="Cooper Std Black" panose="0208090304030B020404" pitchFamily="18" charset="0"/>
                </a:rPr>
                <a:t>DFL</a:t>
              </a:r>
              <a:endParaRPr kumimoji="1" lang="ja-JP" altLang="en-US" b="1" dirty="0">
                <a:solidFill>
                  <a:schemeClr val="tx1"/>
                </a:solidFill>
                <a:latin typeface="Cooper Std Black" panose="0208090304030B0204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220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Pulse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Density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Modulation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anose="0208090304030B0204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9" y="1471279"/>
            <a:ext cx="8877300" cy="4791075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6350" y="504807"/>
            <a:ext cx="8905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irect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requency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oop】</a:t>
            </a:r>
            <a:b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●デューティーサイクル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の任意の周波数の矩形波を生成する</a:t>
            </a:r>
            <a:endParaRPr lang="en-US" altLang="ja-JP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6253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IC101, 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6" name="動画_HandMotion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98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Pulse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Density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Modulation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anose="0208090304030B0204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テキスト ボックス 10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Page-29</a:t>
            </a:r>
            <a:endParaRPr kumimoji="1" lang="ja-JP" altLang="en-US" dirty="0"/>
          </a:p>
        </p:txBody>
      </p:sp>
      <p:grpSp>
        <p:nvGrpSpPr>
          <p:cNvPr id="17" name="グループ化 16"/>
          <p:cNvGrpSpPr/>
          <p:nvPr/>
        </p:nvGrpSpPr>
        <p:grpSpPr>
          <a:xfrm>
            <a:off x="0" y="523220"/>
            <a:ext cx="8944943" cy="6242688"/>
            <a:chOff x="0" y="523220"/>
            <a:chExt cx="8944943" cy="6242688"/>
          </a:xfrm>
        </p:grpSpPr>
        <p:sp>
          <p:nvSpPr>
            <p:cNvPr id="18" name="テキスト ボックス 17"/>
            <p:cNvSpPr txBox="1"/>
            <p:nvPr/>
          </p:nvSpPr>
          <p:spPr>
            <a:xfrm>
              <a:off x="0" y="553789"/>
              <a:ext cx="28333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/>
                <a:t>【</a:t>
              </a:r>
              <a:r>
                <a:rPr kumimoji="1" lang="ja-JP" altLang="en-US" sz="2800" dirty="0" smtClean="0"/>
                <a:t>システム構成</a:t>
              </a:r>
              <a:r>
                <a:rPr kumimoji="1" lang="en-US" altLang="ja-JP" sz="2800" dirty="0" smtClean="0"/>
                <a:t>】</a:t>
              </a:r>
              <a:endParaRPr kumimoji="1" lang="ja-JP" altLang="en-US" sz="2800" dirty="0"/>
            </a:p>
          </p:txBody>
        </p:sp>
        <p:pic>
          <p:nvPicPr>
            <p:cNvPr id="19" name="Picture 2" descr="C:\Users\Tomoaki\AppData\Local\Microsoft\Windows\Temporary Internet Files\Content.IE5\J5YKIJDT\MC900282506[1]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4890" y="523220"/>
              <a:ext cx="2660053" cy="2293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" name="グループ化 19"/>
            <p:cNvGrpSpPr/>
            <p:nvPr/>
          </p:nvGrpSpPr>
          <p:grpSpPr>
            <a:xfrm>
              <a:off x="3709115" y="703885"/>
              <a:ext cx="1493950" cy="1931831"/>
              <a:chOff x="2395470" y="1493949"/>
              <a:chExt cx="1493950" cy="1931831"/>
            </a:xfrm>
          </p:grpSpPr>
          <p:sp>
            <p:nvSpPr>
              <p:cNvPr id="47" name="額縁 46"/>
              <p:cNvSpPr/>
              <p:nvPr/>
            </p:nvSpPr>
            <p:spPr>
              <a:xfrm>
                <a:off x="2395470" y="1493949"/>
                <a:ext cx="1493950" cy="1931831"/>
              </a:xfrm>
              <a:prstGeom prst="bevel">
                <a:avLst>
                  <a:gd name="adj" fmla="val 5569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48" name="図 4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2319450" y="1872825"/>
                <a:ext cx="1645991" cy="1239943"/>
              </a:xfrm>
              <a:prstGeom prst="rect">
                <a:avLst/>
              </a:prstGeom>
            </p:spPr>
          </p:pic>
        </p:grpSp>
        <p:sp>
          <p:nvSpPr>
            <p:cNvPr id="21" name="フリーフォーム 20"/>
            <p:cNvSpPr/>
            <p:nvPr/>
          </p:nvSpPr>
          <p:spPr>
            <a:xfrm>
              <a:off x="4932608" y="1274256"/>
              <a:ext cx="1751527" cy="734848"/>
            </a:xfrm>
            <a:custGeom>
              <a:avLst/>
              <a:gdLst>
                <a:gd name="connsiteX0" fmla="*/ 0 w 1751527"/>
                <a:gd name="connsiteY0" fmla="*/ 13631 h 734848"/>
                <a:gd name="connsiteX1" fmla="*/ 643944 w 1751527"/>
                <a:gd name="connsiteY1" fmla="*/ 13631 h 734848"/>
                <a:gd name="connsiteX2" fmla="*/ 1017431 w 1751527"/>
                <a:gd name="connsiteY2" fmla="*/ 155299 h 734848"/>
                <a:gd name="connsiteX3" fmla="*/ 566671 w 1751527"/>
                <a:gd name="connsiteY3" fmla="*/ 335603 h 734848"/>
                <a:gd name="connsiteX4" fmla="*/ 1275009 w 1751527"/>
                <a:gd name="connsiteY4" fmla="*/ 425755 h 734848"/>
                <a:gd name="connsiteX5" fmla="*/ 862885 w 1751527"/>
                <a:gd name="connsiteY5" fmla="*/ 631817 h 734848"/>
                <a:gd name="connsiteX6" fmla="*/ 1751527 w 1751527"/>
                <a:gd name="connsiteY6" fmla="*/ 734848 h 7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1527" h="734848">
                  <a:moveTo>
                    <a:pt x="0" y="13631"/>
                  </a:moveTo>
                  <a:cubicBezTo>
                    <a:pt x="237186" y="1825"/>
                    <a:pt x="474372" y="-9980"/>
                    <a:pt x="643944" y="13631"/>
                  </a:cubicBezTo>
                  <a:cubicBezTo>
                    <a:pt x="813516" y="37242"/>
                    <a:pt x="1030310" y="101637"/>
                    <a:pt x="1017431" y="155299"/>
                  </a:cubicBezTo>
                  <a:cubicBezTo>
                    <a:pt x="1004552" y="208961"/>
                    <a:pt x="523741" y="290527"/>
                    <a:pt x="566671" y="335603"/>
                  </a:cubicBezTo>
                  <a:cubicBezTo>
                    <a:pt x="609601" y="380679"/>
                    <a:pt x="1225640" y="376386"/>
                    <a:pt x="1275009" y="425755"/>
                  </a:cubicBezTo>
                  <a:cubicBezTo>
                    <a:pt x="1324378" y="475124"/>
                    <a:pt x="783465" y="580301"/>
                    <a:pt x="862885" y="631817"/>
                  </a:cubicBezTo>
                  <a:cubicBezTo>
                    <a:pt x="942305" y="683333"/>
                    <a:pt x="1346916" y="709090"/>
                    <a:pt x="1751527" y="734848"/>
                  </a:cubicBezTo>
                </a:path>
              </a:pathLst>
            </a:cu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5563673" y="1959638"/>
              <a:ext cx="11204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USB</a:t>
              </a:r>
              <a:r>
                <a:rPr kumimoji="1" lang="ja-JP" altLang="en-US" sz="1400" dirty="0" smtClean="0"/>
                <a:t>接続</a:t>
              </a:r>
              <a:endParaRPr kumimoji="1" lang="ja-JP" altLang="en-US" sz="1400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7220393" y="879737"/>
              <a:ext cx="11204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Windows</a:t>
              </a:r>
              <a:r>
                <a:rPr kumimoji="1" lang="en-US" altLang="ja-JP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/>
              </a:r>
              <a:br>
                <a:rPr kumimoji="1" lang="en-US" altLang="ja-JP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kumimoji="1" lang="ja-JP" altLang="en-US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パソコン</a:t>
              </a:r>
              <a:endParaRPr kumimoji="1" lang="ja-JP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3606083" y="2674353"/>
              <a:ext cx="1694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製作物１</a:t>
              </a:r>
              <a:r>
                <a:rPr kumimoji="1" lang="en-US" altLang="ja-JP" sz="1400" dirty="0" smtClean="0"/>
                <a:t>】</a:t>
              </a:r>
            </a:p>
            <a:p>
              <a:r>
                <a:rPr lang="ja-JP" altLang="en-US" sz="1400" dirty="0" smtClean="0"/>
                <a:t>赤外線受光センサ</a:t>
              </a:r>
              <a:endParaRPr kumimoji="1" lang="ja-JP" altLang="en-US" sz="1400" dirty="0"/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3580327" y="1172124"/>
              <a:ext cx="255792" cy="19303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1820" y="1501506"/>
              <a:ext cx="3068042" cy="1314876"/>
            </a:xfrm>
            <a:prstGeom prst="rect">
              <a:avLst/>
            </a:prstGeom>
          </p:spPr>
        </p:pic>
        <p:sp>
          <p:nvSpPr>
            <p:cNvPr id="27" name="曲折矢印 26"/>
            <p:cNvSpPr/>
            <p:nvPr/>
          </p:nvSpPr>
          <p:spPr>
            <a:xfrm>
              <a:off x="1852773" y="1181819"/>
              <a:ext cx="1622738" cy="503029"/>
            </a:xfrm>
            <a:prstGeom prst="bentArrow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>
              <a:off x="761301" y="1405606"/>
              <a:ext cx="12603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1400" dirty="0" smtClean="0"/>
                <a:t>【</a:t>
              </a:r>
              <a:r>
                <a:rPr kumimoji="1" lang="ja-JP" altLang="en-US" sz="1400" dirty="0" smtClean="0"/>
                <a:t>入力信号</a:t>
              </a:r>
              <a:r>
                <a:rPr kumimoji="1" lang="en-US" altLang="ja-JP" sz="1400" dirty="0" smtClean="0"/>
                <a:t>】</a:t>
              </a:r>
              <a:endParaRPr kumimoji="1" lang="ja-JP" altLang="en-US" sz="1400" dirty="0"/>
            </a:p>
          </p:txBody>
        </p:sp>
        <p:sp>
          <p:nvSpPr>
            <p:cNvPr id="29" name="角丸四角形 28"/>
            <p:cNvSpPr/>
            <p:nvPr/>
          </p:nvSpPr>
          <p:spPr>
            <a:xfrm>
              <a:off x="3560129" y="633207"/>
              <a:ext cx="1758846" cy="2041145"/>
            </a:xfrm>
            <a:prstGeom prst="roundRect">
              <a:avLst>
                <a:gd name="adj" fmla="val 6541"/>
              </a:avLst>
            </a:prstGeom>
            <a:noFill/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731056" y="869354"/>
              <a:ext cx="9156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dirty="0" smtClean="0"/>
                <a:t>受光素子</a:t>
              </a:r>
              <a:endParaRPr kumimoji="1" lang="ja-JP" altLang="en-US" sz="1400" dirty="0"/>
            </a:p>
          </p:txBody>
        </p:sp>
        <p:grpSp>
          <p:nvGrpSpPr>
            <p:cNvPr id="31" name="グループ化 30"/>
            <p:cNvGrpSpPr/>
            <p:nvPr/>
          </p:nvGrpSpPr>
          <p:grpSpPr>
            <a:xfrm>
              <a:off x="231820" y="3268924"/>
              <a:ext cx="6550785" cy="3496984"/>
              <a:chOff x="231820" y="3268924"/>
              <a:chExt cx="6550785" cy="3496984"/>
            </a:xfrm>
          </p:grpSpPr>
          <p:pic>
            <p:nvPicPr>
              <p:cNvPr id="41" name="図 4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820" y="3268924"/>
                <a:ext cx="6550785" cy="3496984"/>
              </a:xfrm>
              <a:prstGeom prst="rect">
                <a:avLst/>
              </a:prstGeom>
            </p:spPr>
          </p:pic>
          <p:pic>
            <p:nvPicPr>
              <p:cNvPr id="42" name="図 41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4068" y="3975174"/>
                <a:ext cx="5998552" cy="2456964"/>
              </a:xfrm>
              <a:prstGeom prst="rect">
                <a:avLst/>
              </a:prstGeom>
            </p:spPr>
          </p:pic>
          <p:pic>
            <p:nvPicPr>
              <p:cNvPr id="43" name="図 42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923279" y="3580086"/>
                <a:ext cx="1709341" cy="363750"/>
              </a:xfrm>
              <a:prstGeom prst="rect">
                <a:avLst/>
              </a:prstGeom>
            </p:spPr>
          </p:pic>
          <p:sp>
            <p:nvSpPr>
              <p:cNvPr id="44" name="テキスト ボックス 43"/>
              <p:cNvSpPr txBox="1"/>
              <p:nvPr/>
            </p:nvSpPr>
            <p:spPr>
              <a:xfrm>
                <a:off x="259716" y="4709190"/>
                <a:ext cx="400110" cy="113781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ja-JP" altLang="en-US" sz="1400" dirty="0" smtClean="0"/>
                  <a:t>入力電圧</a:t>
                </a:r>
                <a:r>
                  <a:rPr lang="en-US" altLang="ja-JP" sz="1400" dirty="0" smtClean="0"/>
                  <a:t>[V]</a:t>
                </a:r>
                <a:endParaRPr kumimoji="1" lang="ja-JP" altLang="en-US" sz="1400" dirty="0"/>
              </a:p>
            </p:txBody>
          </p:sp>
          <p:sp>
            <p:nvSpPr>
              <p:cNvPr id="45" name="テキスト ボックス 44"/>
              <p:cNvSpPr txBox="1"/>
              <p:nvPr/>
            </p:nvSpPr>
            <p:spPr>
              <a:xfrm>
                <a:off x="3193959" y="6380622"/>
                <a:ext cx="14307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400" dirty="0" smtClean="0"/>
                  <a:t>周波数</a:t>
                </a:r>
                <a:r>
                  <a:rPr lang="en-US" altLang="ja-JP" sz="1400" dirty="0" smtClean="0"/>
                  <a:t>[Hz]</a:t>
                </a:r>
                <a:endParaRPr kumimoji="1" lang="ja-JP" altLang="en-US" sz="1400" dirty="0"/>
              </a:p>
            </p:txBody>
          </p:sp>
        </p:grpSp>
        <p:sp>
          <p:nvSpPr>
            <p:cNvPr id="32" name="テキスト ボックス 31"/>
            <p:cNvSpPr txBox="1"/>
            <p:nvPr/>
          </p:nvSpPr>
          <p:spPr>
            <a:xfrm>
              <a:off x="6782605" y="3340728"/>
              <a:ext cx="19425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【</a:t>
              </a:r>
              <a:r>
                <a:rPr lang="ja-JP" altLang="en-US" sz="1400" dirty="0"/>
                <a:t>解析ソフトウェア</a:t>
              </a:r>
              <a:r>
                <a:rPr kumimoji="1" lang="en-US" altLang="ja-JP" sz="1400" dirty="0" smtClean="0"/>
                <a:t>】</a:t>
              </a:r>
            </a:p>
            <a:p>
              <a:r>
                <a:rPr lang="ja-JP" altLang="en-US" sz="1400" dirty="0" smtClean="0"/>
                <a:t>言語：</a:t>
              </a:r>
              <a:r>
                <a:rPr lang="en-US" altLang="ja-JP" sz="1400" dirty="0" smtClean="0"/>
                <a:t>Visual</a:t>
              </a:r>
              <a:r>
                <a:rPr lang="ja-JP" altLang="en-US" sz="1400" dirty="0" smtClean="0"/>
                <a:t> </a:t>
              </a:r>
              <a:r>
                <a:rPr lang="en-US" altLang="ja-JP" sz="1400" dirty="0" smtClean="0"/>
                <a:t>C#</a:t>
              </a:r>
              <a:endParaRPr kumimoji="1" lang="ja-JP" altLang="en-US" sz="1400" dirty="0"/>
            </a:p>
          </p:txBody>
        </p:sp>
        <p:sp>
          <p:nvSpPr>
            <p:cNvPr id="33" name="下矢印 32"/>
            <p:cNvSpPr/>
            <p:nvPr/>
          </p:nvSpPr>
          <p:spPr>
            <a:xfrm rot="2698125">
              <a:off x="6230444" y="2570743"/>
              <a:ext cx="437882" cy="763704"/>
            </a:xfrm>
            <a:prstGeom prst="downArrow">
              <a:avLst/>
            </a:prstGeom>
            <a:solidFill>
              <a:srgbClr val="FF66FF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角丸四角形 33"/>
            <p:cNvSpPr/>
            <p:nvPr/>
          </p:nvSpPr>
          <p:spPr>
            <a:xfrm>
              <a:off x="174259" y="3268924"/>
              <a:ext cx="6608346" cy="3496984"/>
            </a:xfrm>
            <a:prstGeom prst="roundRect">
              <a:avLst>
                <a:gd name="adj" fmla="val 6541"/>
              </a:avLst>
            </a:prstGeom>
            <a:noFill/>
            <a:ln w="3810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36" name="直線矢印コネクタ 35"/>
            <p:cNvCxnSpPr/>
            <p:nvPr/>
          </p:nvCxnSpPr>
          <p:spPr>
            <a:xfrm flipH="1">
              <a:off x="3362605" y="1959638"/>
              <a:ext cx="473514" cy="0"/>
            </a:xfrm>
            <a:prstGeom prst="straightConnector1">
              <a:avLst/>
            </a:prstGeom>
            <a:ln w="28575">
              <a:solidFill>
                <a:srgbClr val="0033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矢印コネクタ 36"/>
            <p:cNvCxnSpPr/>
            <p:nvPr/>
          </p:nvCxnSpPr>
          <p:spPr>
            <a:xfrm flipH="1">
              <a:off x="3373336" y="2112038"/>
              <a:ext cx="473514" cy="0"/>
            </a:xfrm>
            <a:prstGeom prst="straightConnector1">
              <a:avLst/>
            </a:prstGeom>
            <a:ln w="28575">
              <a:solidFill>
                <a:srgbClr val="0033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テキスト ボックス 37"/>
            <p:cNvSpPr txBox="1"/>
            <p:nvPr/>
          </p:nvSpPr>
          <p:spPr>
            <a:xfrm>
              <a:off x="3161710" y="1663814"/>
              <a:ext cx="5365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3.3V</a:t>
              </a:r>
              <a:endParaRPr kumimoji="1" lang="ja-JP" altLang="en-US" sz="1400" dirty="0"/>
            </a:p>
          </p:txBody>
        </p:sp>
        <p:sp>
          <p:nvSpPr>
            <p:cNvPr id="39" name="角丸四角形吹き出し 38"/>
            <p:cNvSpPr/>
            <p:nvPr/>
          </p:nvSpPr>
          <p:spPr>
            <a:xfrm>
              <a:off x="4937375" y="4251669"/>
              <a:ext cx="1516704" cy="951987"/>
            </a:xfrm>
            <a:prstGeom prst="wedgeRoundRectCallout">
              <a:avLst>
                <a:gd name="adj1" fmla="val -90236"/>
                <a:gd name="adj2" fmla="val -11073"/>
                <a:gd name="adj3" fmla="val 16667"/>
              </a:avLst>
            </a:prstGeom>
            <a:solidFill>
              <a:srgbClr val="FFFF00">
                <a:alpha val="50196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>
                  <a:solidFill>
                    <a:schemeClr val="tx1"/>
                  </a:solidFill>
                </a:rPr>
                <a:t>各音階の振幅から距離を求め</a:t>
              </a:r>
              <a:r>
                <a:rPr kumimoji="1" lang="en-US" altLang="ja-JP" sz="1400" dirty="0" smtClean="0">
                  <a:solidFill>
                    <a:schemeClr val="tx1"/>
                  </a:solidFill>
                </a:rPr>
                <a:t/>
              </a:r>
              <a:br>
                <a:rPr kumimoji="1" lang="en-US" altLang="ja-JP" sz="1400" dirty="0" smtClean="0">
                  <a:solidFill>
                    <a:schemeClr val="tx1"/>
                  </a:solidFill>
                </a:rPr>
              </a:br>
              <a:r>
                <a:rPr kumimoji="1" lang="ja-JP" altLang="en-US" sz="1400" dirty="0" smtClean="0">
                  <a:solidFill>
                    <a:schemeClr val="tx1"/>
                  </a:solidFill>
                </a:rPr>
                <a:t>３次元座標を</a:t>
              </a:r>
              <a:r>
                <a:rPr kumimoji="1" lang="en-US" altLang="ja-JP" sz="1400" dirty="0" smtClean="0">
                  <a:solidFill>
                    <a:schemeClr val="tx1"/>
                  </a:solidFill>
                </a:rPr>
                <a:t/>
              </a:r>
              <a:br>
                <a:rPr kumimoji="1" lang="en-US" altLang="ja-JP" sz="1400" dirty="0" smtClean="0">
                  <a:solidFill>
                    <a:schemeClr val="tx1"/>
                  </a:solidFill>
                </a:rPr>
              </a:br>
              <a:r>
                <a:rPr kumimoji="1" lang="ja-JP" altLang="en-US" sz="1400" dirty="0" smtClean="0">
                  <a:solidFill>
                    <a:schemeClr val="tx1"/>
                  </a:solidFill>
                </a:rPr>
                <a:t>演算する</a:t>
              </a:r>
              <a:endParaRPr kumimoji="1" lang="ja-JP" altLang="en-US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28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グループ化 33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40" name="図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テキスト ボックス 40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付録１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】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平成角ｺﾞｼｯｸ体W9" pitchFamily="49" charset="-128"/>
                <a:ea typeface="HG平成角ｺﾞｼｯｸ体W9" pitchFamily="49" charset="-128"/>
              </a:endParaRPr>
            </a:p>
          </p:txBody>
        </p:sp>
      </p:grpSp>
      <p:sp>
        <p:nvSpPr>
          <p:cNvPr id="43" name="テキスト ボックス 42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Page-30</a:t>
            </a:r>
            <a:endParaRPr kumimoji="1" lang="ja-JP" altLang="en-US" dirty="0"/>
          </a:p>
        </p:txBody>
      </p:sp>
      <p:grpSp>
        <p:nvGrpSpPr>
          <p:cNvPr id="44" name="グループ化 43"/>
          <p:cNvGrpSpPr/>
          <p:nvPr/>
        </p:nvGrpSpPr>
        <p:grpSpPr>
          <a:xfrm>
            <a:off x="6058410" y="1836190"/>
            <a:ext cx="2880320" cy="4680520"/>
            <a:chOff x="3923928" y="1515059"/>
            <a:chExt cx="3151037" cy="5320872"/>
          </a:xfrm>
        </p:grpSpPr>
        <p:pic>
          <p:nvPicPr>
            <p:cNvPr id="45" name="図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174" y="1515059"/>
              <a:ext cx="2847791" cy="5320872"/>
            </a:xfrm>
            <a:prstGeom prst="rect">
              <a:avLst/>
            </a:prstGeom>
          </p:spPr>
        </p:pic>
        <p:grpSp>
          <p:nvGrpSpPr>
            <p:cNvPr id="46" name="グループ化 56"/>
            <p:cNvGrpSpPr>
              <a:grpSpLocks/>
            </p:cNvGrpSpPr>
            <p:nvPr/>
          </p:nvGrpSpPr>
          <p:grpSpPr bwMode="auto">
            <a:xfrm>
              <a:off x="3923928" y="1772816"/>
              <a:ext cx="2106879" cy="2418509"/>
              <a:chOff x="341065" y="1955563"/>
              <a:chExt cx="2107629" cy="2418252"/>
            </a:xfrm>
          </p:grpSpPr>
          <p:grpSp>
            <p:nvGrpSpPr>
              <p:cNvPr id="47" name="グループ化 21"/>
              <p:cNvGrpSpPr>
                <a:grpSpLocks/>
              </p:cNvGrpSpPr>
              <p:nvPr/>
            </p:nvGrpSpPr>
            <p:grpSpPr bwMode="auto">
              <a:xfrm>
                <a:off x="360462" y="1955563"/>
                <a:ext cx="2088232" cy="1872208"/>
                <a:chOff x="755576" y="1988840"/>
                <a:chExt cx="2088232" cy="1872208"/>
              </a:xfrm>
            </p:grpSpPr>
            <p:grpSp>
              <p:nvGrpSpPr>
                <p:cNvPr id="49" name="グループ化 8"/>
                <p:cNvGrpSpPr>
                  <a:grpSpLocks/>
                </p:cNvGrpSpPr>
                <p:nvPr/>
              </p:nvGrpSpPr>
              <p:grpSpPr bwMode="auto">
                <a:xfrm>
                  <a:off x="827584" y="2060848"/>
                  <a:ext cx="1872208" cy="1728192"/>
                  <a:chOff x="827584" y="2060848"/>
                  <a:chExt cx="1872208" cy="1728192"/>
                </a:xfrm>
              </p:grpSpPr>
              <p:sp>
                <p:nvSpPr>
                  <p:cNvPr id="62" name="円/楕円 61"/>
                  <p:cNvSpPr/>
                  <p:nvPr/>
                </p:nvSpPr>
                <p:spPr>
                  <a:xfrm>
                    <a:off x="826699" y="2060270"/>
                    <a:ext cx="1872329" cy="1728603"/>
                  </a:xfrm>
                  <a:prstGeom prst="ellipse">
                    <a:avLst/>
                  </a:prstGeom>
                  <a:noFill/>
                  <a:ln w="762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ja-JP" altLang="en-US"/>
                  </a:p>
                </p:txBody>
              </p:sp>
              <p:cxnSp>
                <p:nvCxnSpPr>
                  <p:cNvPr id="63" name="直線矢印コネクタ 62"/>
                  <p:cNvCxnSpPr/>
                  <p:nvPr/>
                </p:nvCxnSpPr>
                <p:spPr>
                  <a:xfrm flipH="1" flipV="1">
                    <a:off x="2411587" y="2276147"/>
                    <a:ext cx="287440" cy="431754"/>
                  </a:xfrm>
                  <a:prstGeom prst="straightConnector1">
                    <a:avLst/>
                  </a:prstGeom>
                  <a:ln w="762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線矢印コネクタ 63"/>
                  <p:cNvCxnSpPr/>
                  <p:nvPr/>
                </p:nvCxnSpPr>
                <p:spPr>
                  <a:xfrm flipH="1" flipV="1">
                    <a:off x="898162" y="3212672"/>
                    <a:ext cx="289028" cy="431754"/>
                  </a:xfrm>
                  <a:prstGeom prst="straightConnector1">
                    <a:avLst/>
                  </a:prstGeom>
                  <a:ln w="76200">
                    <a:solidFill>
                      <a:srgbClr val="FF0000"/>
                    </a:solidFill>
                    <a:headEnd type="arrow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0" name="円/楕円 49"/>
                <p:cNvSpPr/>
                <p:nvPr/>
              </p:nvSpPr>
              <p:spPr>
                <a:xfrm>
                  <a:off x="2627564" y="2707902"/>
                  <a:ext cx="215977" cy="21746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1" name="円/楕円 50"/>
                <p:cNvSpPr/>
                <p:nvPr/>
              </p:nvSpPr>
              <p:spPr>
                <a:xfrm>
                  <a:off x="2195610" y="2133288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2" name="円/楕円 51"/>
                <p:cNvSpPr/>
                <p:nvPr/>
              </p:nvSpPr>
              <p:spPr>
                <a:xfrm>
                  <a:off x="1835120" y="1988840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3" name="円/楕円 52"/>
                <p:cNvSpPr/>
                <p:nvPr/>
              </p:nvSpPr>
              <p:spPr>
                <a:xfrm>
                  <a:off x="2556102" y="3068225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4" name="円/楕円 53"/>
                <p:cNvSpPr/>
                <p:nvPr/>
              </p:nvSpPr>
              <p:spPr>
                <a:xfrm>
                  <a:off x="2124148" y="3572997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5" name="円/楕円 54"/>
                <p:cNvSpPr/>
                <p:nvPr/>
              </p:nvSpPr>
              <p:spPr>
                <a:xfrm>
                  <a:off x="1690606" y="3644427"/>
                  <a:ext cx="217565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6" name="円/楕円 55"/>
                <p:cNvSpPr/>
                <p:nvPr/>
              </p:nvSpPr>
              <p:spPr>
                <a:xfrm>
                  <a:off x="1908171" y="3644427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7" name="円/楕円 56"/>
                <p:cNvSpPr/>
                <p:nvPr/>
              </p:nvSpPr>
              <p:spPr>
                <a:xfrm>
                  <a:off x="1258652" y="3572997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8" name="円/楕円 57"/>
                <p:cNvSpPr/>
                <p:nvPr/>
              </p:nvSpPr>
              <p:spPr>
                <a:xfrm>
                  <a:off x="755236" y="3068225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59" name="円/楕円 58"/>
                <p:cNvSpPr/>
                <p:nvPr/>
              </p:nvSpPr>
              <p:spPr>
                <a:xfrm>
                  <a:off x="755236" y="2636471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0" name="円/楕円 59"/>
                <p:cNvSpPr/>
                <p:nvPr/>
              </p:nvSpPr>
              <p:spPr>
                <a:xfrm>
                  <a:off x="899749" y="2349165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  <p:sp>
              <p:nvSpPr>
                <p:cNvPr id="61" name="円/楕円 60"/>
                <p:cNvSpPr/>
                <p:nvPr/>
              </p:nvSpPr>
              <p:spPr>
                <a:xfrm>
                  <a:off x="1115726" y="2133288"/>
                  <a:ext cx="215977" cy="215877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ja-JP" altLang="en-US"/>
                </a:p>
              </p:txBody>
            </p:sp>
          </p:grpSp>
          <p:sp>
            <p:nvSpPr>
              <p:cNvPr id="48" name="テキスト ボックス 50"/>
              <p:cNvSpPr txBox="1">
                <a:spLocks noChangeArrowheads="1"/>
              </p:cNvSpPr>
              <p:nvPr/>
            </p:nvSpPr>
            <p:spPr bwMode="auto">
              <a:xfrm>
                <a:off x="341065" y="3789040"/>
                <a:ext cx="149463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eaLnBrk="1" hangingPunct="1"/>
                <a:r>
                  <a:rPr lang="ja-JP" altLang="en-US" sz="3200">
                    <a:latin typeface="AR P丸ゴシック体M" pitchFamily="50" charset="-128"/>
                    <a:ea typeface="AR P丸ゴシック体M" pitchFamily="50" charset="-128"/>
                  </a:rPr>
                  <a:t>まる！</a:t>
                </a:r>
              </a:p>
            </p:txBody>
          </p:sp>
        </p:grpSp>
      </p:grpSp>
      <p:sp>
        <p:nvSpPr>
          <p:cNvPr id="92" name="正方形/長方形 91"/>
          <p:cNvSpPr/>
          <p:nvPr/>
        </p:nvSpPr>
        <p:spPr>
          <a:xfrm>
            <a:off x="84310" y="545431"/>
            <a:ext cx="90746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推定</a:t>
            </a:r>
            <a: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b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●２次元ポイントクラウド</a:t>
            </a:r>
            <a: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点集合</a:t>
            </a:r>
            <a: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⇒円の中心座標を推定</a:t>
            </a:r>
            <a: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ja-JP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ja-JP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●半径は中心と</a:t>
            </a: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２次元ポイントクラウド</a:t>
            </a:r>
            <a:r>
              <a:rPr lang="ja-JP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との平均</a:t>
            </a:r>
            <a:r>
              <a:rPr lang="ja-JP" altLang="en-US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距離</a:t>
            </a:r>
            <a:endParaRPr lang="ja-JP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グループ化 16"/>
          <p:cNvGrpSpPr/>
          <p:nvPr/>
        </p:nvGrpSpPr>
        <p:grpSpPr>
          <a:xfrm>
            <a:off x="298837" y="1917048"/>
            <a:ext cx="5511447" cy="3079070"/>
            <a:chOff x="487722" y="2357089"/>
            <a:chExt cx="5511447" cy="3079070"/>
          </a:xfrm>
        </p:grpSpPr>
        <p:grpSp>
          <p:nvGrpSpPr>
            <p:cNvPr id="65" name="グループ化 64"/>
            <p:cNvGrpSpPr/>
            <p:nvPr/>
          </p:nvGrpSpPr>
          <p:grpSpPr>
            <a:xfrm>
              <a:off x="487722" y="2357089"/>
              <a:ext cx="5205159" cy="3079070"/>
              <a:chOff x="513480" y="1429619"/>
              <a:chExt cx="5205159" cy="3079070"/>
            </a:xfrm>
          </p:grpSpPr>
          <p:pic>
            <p:nvPicPr>
              <p:cNvPr id="66" name="図 6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3480" y="1429619"/>
                <a:ext cx="2978625" cy="307907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7" name="角丸四角形吹き出し 66"/>
              <p:cNvSpPr/>
              <p:nvPr/>
            </p:nvSpPr>
            <p:spPr>
              <a:xfrm>
                <a:off x="3310145" y="1677509"/>
                <a:ext cx="2408494" cy="684228"/>
              </a:xfrm>
              <a:prstGeom prst="wedgeRoundRectCallout">
                <a:avLst>
                  <a:gd name="adj1" fmla="val -85691"/>
                  <a:gd name="adj2" fmla="val 108903"/>
                  <a:gd name="adj3" fmla="val 16667"/>
                </a:avLst>
              </a:prstGeom>
              <a:solidFill>
                <a:srgbClr val="FFFF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>
                    <a:solidFill>
                      <a:schemeClr val="tx1"/>
                    </a:solidFill>
                  </a:rPr>
                  <a:t>弦の中点を通る法線は円の中心を通る</a:t>
                </a:r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角丸四角形吹き出し 92"/>
            <p:cNvSpPr/>
            <p:nvPr/>
          </p:nvSpPr>
          <p:spPr>
            <a:xfrm>
              <a:off x="3590675" y="4190375"/>
              <a:ext cx="2408494" cy="877342"/>
            </a:xfrm>
            <a:prstGeom prst="wedgeRoundRectCallout">
              <a:avLst>
                <a:gd name="adj1" fmla="val -105476"/>
                <a:gd name="adj2" fmla="val -55507"/>
                <a:gd name="adj3" fmla="val 16667"/>
              </a:avLst>
            </a:prstGeom>
            <a:solidFill>
              <a:srgbClr val="CC66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>
                  <a:solidFill>
                    <a:schemeClr val="tx1"/>
                  </a:solidFill>
                </a:rPr>
                <a:t>実際には円ではないし、測定誤差もあるので中心の近傍を通る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円/楕円 18"/>
          <p:cNvSpPr/>
          <p:nvPr/>
        </p:nvSpPr>
        <p:spPr>
          <a:xfrm>
            <a:off x="1583956" y="2212496"/>
            <a:ext cx="159432" cy="167426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4" name="円/楕円 93"/>
          <p:cNvSpPr/>
          <p:nvPr/>
        </p:nvSpPr>
        <p:spPr>
          <a:xfrm>
            <a:off x="683778" y="2754874"/>
            <a:ext cx="159432" cy="167426"/>
          </a:xfrm>
          <a:prstGeom prst="ellipse">
            <a:avLst/>
          </a:prstGeom>
          <a:solidFill>
            <a:srgbClr val="00B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84310" y="5112913"/>
            <a:ext cx="697826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●ポイントクラウドの任意の２点の座標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⇒中点の座標と弦の方程式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⇒中点を通り、弦の傾きと直交する線分（法線）の方程式を求める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⇒法線と円の中心の距離</a:t>
            </a:r>
            <a:r>
              <a:rPr kumimoji="1" lang="en-US" altLang="ja-JP" dirty="0" smtClean="0"/>
              <a:t>h</a:t>
            </a:r>
            <a:r>
              <a:rPr kumimoji="1" lang="ja-JP" altLang="en-US" dirty="0" smtClean="0"/>
              <a:t>を求める方程式が得られる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⇒推定誤差</a:t>
            </a:r>
            <a:r>
              <a:rPr kumimoji="1" lang="en-US" altLang="ja-JP" dirty="0" smtClean="0"/>
              <a:t>E</a:t>
            </a:r>
            <a:r>
              <a:rPr kumimoji="1" lang="ja-JP" altLang="en-US" dirty="0" err="1" smtClean="0"/>
              <a:t>を評</a:t>
            </a:r>
            <a:r>
              <a:rPr kumimoji="1" lang="ja-JP" altLang="en-US" dirty="0" smtClean="0"/>
              <a:t>価する</a:t>
            </a:r>
            <a:r>
              <a:rPr kumimoji="1" lang="en-US" altLang="ja-JP" dirty="0" smtClean="0"/>
              <a:t>E=Σh</a:t>
            </a:r>
            <a:r>
              <a:rPr kumimoji="1" lang="en-US" altLang="ja-JP" baseline="30000" dirty="0" smtClean="0"/>
              <a:t>2</a:t>
            </a:r>
            <a:r>
              <a:rPr kumimoji="1" lang="en-US" altLang="ja-JP" dirty="0" smtClean="0"/>
              <a:t> </a:t>
            </a:r>
            <a:r>
              <a:rPr kumimoji="1" lang="ja-JP" altLang="en-US" dirty="0" smtClean="0"/>
              <a:t>が得られる（次頁の式）</a:t>
            </a:r>
            <a:endParaRPr kumimoji="1" lang="ja-JP" alt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2245966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グループ化 33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40" name="図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テキスト ボックス 40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付録１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】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平成角ｺﾞｼｯｸ体W9" pitchFamily="49" charset="-128"/>
                <a:ea typeface="HG平成角ｺﾞｼｯｸ体W9" pitchFamily="49" charset="-128"/>
              </a:endParaRPr>
            </a:p>
          </p:txBody>
        </p:sp>
      </p:grpSp>
      <p:sp>
        <p:nvSpPr>
          <p:cNvPr id="43" name="テキスト ボックス 42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Page-31</a:t>
            </a:r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223538" y="583850"/>
            <a:ext cx="8935406" cy="6148884"/>
            <a:chOff x="238354" y="483707"/>
            <a:chExt cx="8935406" cy="6148884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238354" y="494865"/>
              <a:ext cx="7899203" cy="6137726"/>
              <a:chOff x="238354" y="494865"/>
              <a:chExt cx="7899203" cy="6137726"/>
            </a:xfrm>
          </p:grpSpPr>
          <p:sp>
            <p:nvSpPr>
              <p:cNvPr id="12" name="角丸四角形 11"/>
              <p:cNvSpPr/>
              <p:nvPr/>
            </p:nvSpPr>
            <p:spPr>
              <a:xfrm>
                <a:off x="3419872" y="4437112"/>
                <a:ext cx="1656184" cy="792088"/>
              </a:xfrm>
              <a:prstGeom prst="round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角丸四角形 12"/>
              <p:cNvSpPr/>
              <p:nvPr/>
            </p:nvSpPr>
            <p:spPr>
              <a:xfrm>
                <a:off x="1331640" y="4437112"/>
                <a:ext cx="1224136" cy="792088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角丸四角形 13"/>
              <p:cNvSpPr/>
              <p:nvPr/>
            </p:nvSpPr>
            <p:spPr>
              <a:xfrm>
                <a:off x="4355976" y="2276872"/>
                <a:ext cx="1440160" cy="432048"/>
              </a:xfrm>
              <a:prstGeom prst="roundRect">
                <a:avLst/>
              </a:prstGeom>
              <a:solidFill>
                <a:srgbClr val="92D050"/>
              </a:solidFill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角丸四角形 14"/>
              <p:cNvSpPr/>
              <p:nvPr/>
            </p:nvSpPr>
            <p:spPr>
              <a:xfrm>
                <a:off x="3491880" y="2276872"/>
                <a:ext cx="648072" cy="432048"/>
              </a:xfrm>
              <a:prstGeom prst="roundRect">
                <a:avLst/>
              </a:prstGeom>
              <a:solidFill>
                <a:srgbClr val="FFFF00"/>
              </a:solidFill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6" name="グループ化 15"/>
              <p:cNvGrpSpPr/>
              <p:nvPr/>
            </p:nvGrpSpPr>
            <p:grpSpPr>
              <a:xfrm>
                <a:off x="238354" y="494865"/>
                <a:ext cx="5246393" cy="1637991"/>
                <a:chOff x="-193694" y="422857"/>
                <a:chExt cx="5246393" cy="1637991"/>
              </a:xfrm>
            </p:grpSpPr>
            <p:sp>
              <p:nvSpPr>
                <p:cNvPr id="30" name="角丸四角形 29"/>
                <p:cNvSpPr/>
                <p:nvPr/>
              </p:nvSpPr>
              <p:spPr>
                <a:xfrm>
                  <a:off x="2555776" y="980728"/>
                  <a:ext cx="1296144" cy="432048"/>
                </a:xfrm>
                <a:prstGeom prst="roundRect">
                  <a:avLst/>
                </a:prstGeom>
                <a:solidFill>
                  <a:srgbClr val="92D050"/>
                </a:solidFill>
                <a:ln w="38100">
                  <a:solidFill>
                    <a:srgbClr val="FF0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" name="角丸四角形 30"/>
                <p:cNvSpPr/>
                <p:nvPr/>
              </p:nvSpPr>
              <p:spPr>
                <a:xfrm>
                  <a:off x="1619672" y="980728"/>
                  <a:ext cx="720080" cy="432048"/>
                </a:xfrm>
                <a:prstGeom prst="roundRect">
                  <a:avLst/>
                </a:prstGeom>
                <a:solidFill>
                  <a:srgbClr val="FFFF00"/>
                </a:solidFill>
                <a:ln w="38100">
                  <a:solidFill>
                    <a:srgbClr val="FF0000"/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aphicFrame>
              <p:nvGraphicFramePr>
                <p:cNvPr id="32" name="オブジェクト 31"/>
                <p:cNvGraphicFramePr>
                  <a:graphicFrameLocks noChangeAspect="1"/>
                </p:cNvGraphicFramePr>
                <p:nvPr>
                  <p:extLst/>
                </p:nvPr>
              </p:nvGraphicFramePr>
              <p:xfrm>
                <a:off x="395536" y="836712"/>
                <a:ext cx="3824819" cy="12241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65" name="数式" r:id="rId4" imgW="1587240" imgH="507960" progId="Equation.3">
                        <p:embed/>
                      </p:oleObj>
                    </mc:Choice>
                    <mc:Fallback>
                      <p:oleObj name="数式" r:id="rId4" imgW="1587240" imgH="50796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95536" y="836712"/>
                              <a:ext cx="3824819" cy="1224136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3" name="角丸四角形吹き出し 32"/>
                <p:cNvSpPr/>
                <p:nvPr/>
              </p:nvSpPr>
              <p:spPr>
                <a:xfrm>
                  <a:off x="-193694" y="422857"/>
                  <a:ext cx="2088232" cy="432048"/>
                </a:xfrm>
                <a:prstGeom prst="wedgeRoundRectCallout">
                  <a:avLst>
                    <a:gd name="adj1" fmla="val 55516"/>
                    <a:gd name="adj2" fmla="val 75214"/>
                    <a:gd name="adj3" fmla="val 16667"/>
                  </a:avLst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dirty="0" smtClean="0">
                      <a:solidFill>
                        <a:schemeClr val="tx1"/>
                      </a:solidFill>
                    </a:rPr>
                    <a:t>変数</a:t>
                  </a:r>
                  <a:r>
                    <a:rPr lang="en-US" altLang="ja-JP" dirty="0" smtClean="0">
                      <a:solidFill>
                        <a:schemeClr val="tx1"/>
                      </a:solidFill>
                    </a:rPr>
                    <a:t>x</a:t>
                  </a:r>
                  <a:r>
                    <a:rPr lang="en-US" altLang="ja-JP" baseline="-25000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ja-JP" altLang="en-US" dirty="0" smtClean="0">
                      <a:solidFill>
                        <a:schemeClr val="tx1"/>
                      </a:solidFill>
                    </a:rPr>
                    <a:t>を含む部分</a:t>
                  </a:r>
                  <a:endParaRPr kumimoji="1" lang="ja-JP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角丸四角形吹き出し 34"/>
                <p:cNvSpPr/>
                <p:nvPr/>
              </p:nvSpPr>
              <p:spPr>
                <a:xfrm>
                  <a:off x="2532419" y="436558"/>
                  <a:ext cx="2520280" cy="432048"/>
                </a:xfrm>
                <a:prstGeom prst="wedgeRoundRectCallout">
                  <a:avLst>
                    <a:gd name="adj1" fmla="val -36968"/>
                    <a:gd name="adj2" fmla="val 78195"/>
                    <a:gd name="adj3" fmla="val 16667"/>
                  </a:avLst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dirty="0" smtClean="0">
                      <a:solidFill>
                        <a:schemeClr val="tx1"/>
                      </a:solidFill>
                    </a:rPr>
                    <a:t>変数</a:t>
                  </a:r>
                  <a:r>
                    <a:rPr lang="en-US" altLang="ja-JP" dirty="0" smtClean="0">
                      <a:solidFill>
                        <a:schemeClr val="tx1"/>
                      </a:solidFill>
                    </a:rPr>
                    <a:t>x</a:t>
                  </a:r>
                  <a:r>
                    <a:rPr lang="en-US" altLang="ja-JP" baseline="-25000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ja-JP" altLang="en-US" dirty="0" smtClean="0">
                      <a:solidFill>
                        <a:schemeClr val="tx1"/>
                      </a:solidFill>
                    </a:rPr>
                    <a:t>を含まない部分</a:t>
                  </a:r>
                  <a:endParaRPr kumimoji="1" lang="ja-JP" altLang="en-US" dirty="0">
                    <a:solidFill>
                      <a:schemeClr val="tx1"/>
                    </a:solidFill>
                  </a:endParaRPr>
                </a:p>
              </p:txBody>
            </p:sp>
          </p:grpSp>
          <p:graphicFrame>
            <p:nvGraphicFramePr>
              <p:cNvPr id="17" name="オブジェクト 16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30958" y="2254324"/>
              <a:ext cx="5145779" cy="4545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6" name="数式" r:id="rId6" imgW="2489040" imgH="241200" progId="Equation.3">
                      <p:embed/>
                    </p:oleObj>
                  </mc:Choice>
                  <mc:Fallback>
                    <p:oleObj name="数式" r:id="rId6" imgW="2489040" imgH="24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30958" y="2254324"/>
                            <a:ext cx="5145779" cy="45459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" name="テキスト ボックス 17"/>
              <p:cNvSpPr txBox="1"/>
              <p:nvPr/>
            </p:nvSpPr>
            <p:spPr>
              <a:xfrm>
                <a:off x="287971" y="1936040"/>
                <a:ext cx="223224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ここで、</a:t>
                </a:r>
                <a:endParaRPr kumimoji="1" lang="ja-JP" altLang="en-US" dirty="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323528" y="2843644"/>
                <a:ext cx="70567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と書き換えると、誤差評価関数</a:t>
                </a:r>
                <a:r>
                  <a:rPr kumimoji="1" lang="en-US" altLang="ja-JP" dirty="0" smtClean="0"/>
                  <a:t>E</a:t>
                </a:r>
                <a:r>
                  <a:rPr kumimoji="1" lang="ja-JP" altLang="en-US" dirty="0" smtClean="0"/>
                  <a:t>は次式のように整理されます。</a:t>
                </a:r>
                <a:endParaRPr kumimoji="1" lang="en-US" altLang="ja-JP" dirty="0" smtClean="0"/>
              </a:p>
            </p:txBody>
          </p:sp>
          <p:graphicFrame>
            <p:nvGraphicFramePr>
              <p:cNvPr id="20" name="オブジェクト 1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0303792"/>
                  </p:ext>
                </p:extLst>
              </p:nvPr>
            </p:nvGraphicFramePr>
            <p:xfrm>
              <a:off x="465717" y="3173830"/>
              <a:ext cx="7671840" cy="9114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7" name="数式" r:id="rId8" imgW="3606480" imgH="507960" progId="Equation.3">
                      <p:embed/>
                    </p:oleObj>
                  </mc:Choice>
                  <mc:Fallback>
                    <p:oleObj name="数式" r:id="rId8" imgW="3606480" imgH="507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5717" y="3173830"/>
                            <a:ext cx="7671840" cy="9114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" name="テキスト ボックス 20"/>
              <p:cNvSpPr txBox="1"/>
              <p:nvPr/>
            </p:nvSpPr>
            <p:spPr>
              <a:xfrm>
                <a:off x="323528" y="4067780"/>
                <a:ext cx="70567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変数</a:t>
                </a:r>
                <a:r>
                  <a:rPr kumimoji="1" lang="en-US" altLang="ja-JP" dirty="0" smtClean="0"/>
                  <a:t>x</a:t>
                </a:r>
                <a:r>
                  <a:rPr kumimoji="1" lang="en-US" altLang="ja-JP" baseline="-25000" dirty="0" smtClean="0"/>
                  <a:t>c</a:t>
                </a:r>
                <a:r>
                  <a:rPr kumimoji="1" lang="ja-JP" altLang="en-US" dirty="0" smtClean="0"/>
                  <a:t>以外の部分をわかりやすく以下のように記号で表記します。</a:t>
                </a:r>
                <a:endParaRPr kumimoji="1" lang="en-US" altLang="ja-JP" dirty="0" smtClean="0"/>
              </a:p>
            </p:txBody>
          </p:sp>
          <p:graphicFrame>
            <p:nvGraphicFramePr>
              <p:cNvPr id="22" name="オブジェクト 21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827584" y="4425925"/>
              <a:ext cx="1727200" cy="803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8" name="数式" r:id="rId10" imgW="1091880" imgH="507960" progId="Equation.3">
                      <p:embed/>
                    </p:oleObj>
                  </mc:Choice>
                  <mc:Fallback>
                    <p:oleObj name="数式" r:id="rId10" imgW="1091880" imgH="507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27584" y="4425925"/>
                            <a:ext cx="1727200" cy="8032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3" name="オブジェクト 22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843808" y="4509120"/>
              <a:ext cx="2209800" cy="76358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9" name="数式" r:id="rId12" imgW="1396800" imgH="482400" progId="Equation.3">
                      <p:embed/>
                    </p:oleObj>
                  </mc:Choice>
                  <mc:Fallback>
                    <p:oleObj name="数式" r:id="rId12" imgW="1396800" imgH="4824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43808" y="4509120"/>
                            <a:ext cx="2209800" cy="76358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4" name="角丸四角形 23"/>
              <p:cNvSpPr/>
              <p:nvPr/>
            </p:nvSpPr>
            <p:spPr>
              <a:xfrm>
                <a:off x="5779776" y="4437112"/>
                <a:ext cx="1456520" cy="792088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381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aphicFrame>
            <p:nvGraphicFramePr>
              <p:cNvPr id="25" name="オブジェクト 24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5364088" y="4509120"/>
              <a:ext cx="1928813" cy="803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0" name="数式" r:id="rId14" imgW="1218960" imgH="507960" progId="Equation.3">
                      <p:embed/>
                    </p:oleObj>
                  </mc:Choice>
                  <mc:Fallback>
                    <p:oleObj name="数式" r:id="rId14" imgW="1218960" imgH="50796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64088" y="4509120"/>
                            <a:ext cx="1928813" cy="80327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6" name="テキスト ボックス 25"/>
              <p:cNvSpPr txBox="1"/>
              <p:nvPr/>
            </p:nvSpPr>
            <p:spPr>
              <a:xfrm>
                <a:off x="323528" y="5291916"/>
                <a:ext cx="70567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すると、関数</a:t>
                </a:r>
                <a:r>
                  <a:rPr kumimoji="1" lang="en-US" altLang="ja-JP" dirty="0" smtClean="0"/>
                  <a:t>E</a:t>
                </a:r>
                <a:r>
                  <a:rPr kumimoji="1" lang="ja-JP" altLang="en-US" dirty="0" smtClean="0"/>
                  <a:t>は変数</a:t>
                </a:r>
                <a:r>
                  <a:rPr kumimoji="1" lang="en-US" altLang="ja-JP" dirty="0" smtClean="0"/>
                  <a:t>x</a:t>
                </a:r>
                <a:r>
                  <a:rPr kumimoji="1" lang="en-US" altLang="ja-JP" baseline="-25000" dirty="0" smtClean="0"/>
                  <a:t>c</a:t>
                </a:r>
                <a:r>
                  <a:rPr kumimoji="1" lang="ja-JP" altLang="en-US" dirty="0" smtClean="0"/>
                  <a:t>関して放物線だとわかります。</a:t>
                </a:r>
                <a:endParaRPr kumimoji="1" lang="en-US" altLang="ja-JP" dirty="0" smtClean="0"/>
              </a:p>
            </p:txBody>
          </p:sp>
          <p:graphicFrame>
            <p:nvGraphicFramePr>
              <p:cNvPr id="27" name="オブジェクト 26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755576" y="5589240"/>
              <a:ext cx="7000705" cy="6480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71" name="数式" r:id="rId16" imgW="2743200" imgH="253800" progId="Equation.3">
                      <p:embed/>
                    </p:oleObj>
                  </mc:Choice>
                  <mc:Fallback>
                    <p:oleObj name="数式" r:id="rId16" imgW="2743200" imgH="253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55576" y="5589240"/>
                            <a:ext cx="7000705" cy="64807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28" name="直線コネクタ 27"/>
              <p:cNvCxnSpPr/>
              <p:nvPr/>
            </p:nvCxnSpPr>
            <p:spPr>
              <a:xfrm>
                <a:off x="4788024" y="6165304"/>
                <a:ext cx="1368152" cy="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角丸四角形吹き出し 28"/>
              <p:cNvSpPr/>
              <p:nvPr/>
            </p:nvSpPr>
            <p:spPr>
              <a:xfrm>
                <a:off x="1740872" y="6200543"/>
                <a:ext cx="3007230" cy="432048"/>
              </a:xfrm>
              <a:prstGeom prst="wedgeRoundRectCallout">
                <a:avLst>
                  <a:gd name="adj1" fmla="val 60812"/>
                  <a:gd name="adj2" fmla="val -46213"/>
                  <a:gd name="adj3" fmla="val 16667"/>
                </a:avLst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dirty="0" smtClean="0">
                    <a:solidFill>
                      <a:schemeClr val="tx1"/>
                    </a:solidFill>
                  </a:rPr>
                  <a:t>放物線の軸に関係する部分</a:t>
                </a:r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グループ化 8"/>
            <p:cNvGrpSpPr/>
            <p:nvPr/>
          </p:nvGrpSpPr>
          <p:grpSpPr>
            <a:xfrm>
              <a:off x="5881310" y="483707"/>
              <a:ext cx="3292450" cy="2312684"/>
              <a:chOff x="4076453" y="205740"/>
              <a:chExt cx="3315888" cy="1851364"/>
            </a:xfrm>
          </p:grpSpPr>
          <p:sp>
            <p:nvSpPr>
              <p:cNvPr id="10" name="テキスト ボックス 15"/>
              <p:cNvSpPr txBox="1">
                <a:spLocks noChangeArrowheads="1"/>
              </p:cNvSpPr>
              <p:nvPr/>
            </p:nvSpPr>
            <p:spPr bwMode="auto">
              <a:xfrm>
                <a:off x="4076454" y="1833965"/>
                <a:ext cx="3315887" cy="2231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74295" tIns="8890" rIns="74295" bIns="8890" anchor="t" anchorCtr="0" upright="1">
                <a:noAutofit/>
              </a:bodyPr>
              <a:lstStyle/>
              <a:p>
                <a:pPr algn="l">
                  <a:spcAft>
                    <a:spcPts val="0"/>
                  </a:spcAft>
                </a:pPr>
                <a:r>
                  <a:rPr lang="ja-JP" sz="2000" kern="100" dirty="0">
                    <a:effectLst/>
                    <a:latin typeface="Century"/>
                    <a:ea typeface="ＭＳ 明朝"/>
                    <a:cs typeface="Times New Roman"/>
                  </a:rPr>
                  <a:t>【図４】評価関数は放物線 </a:t>
                </a:r>
              </a:p>
            </p:txBody>
          </p:sp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76453" y="205740"/>
                <a:ext cx="2775971" cy="1590307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581181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グループ化 33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40" name="図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テキスト ボックス 40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テキスト ボックス 41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付録１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】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平成角ｺﾞｼｯｸ体W9" pitchFamily="49" charset="-128"/>
                <a:ea typeface="HG平成角ｺﾞｼｯｸ体W9" pitchFamily="49" charset="-128"/>
              </a:endParaRPr>
            </a:p>
          </p:txBody>
        </p:sp>
      </p:grpSp>
      <p:sp>
        <p:nvSpPr>
          <p:cNvPr id="43" name="テキスト ボックス 42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Page-32</a:t>
            </a:r>
            <a:endParaRPr kumimoji="1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69595" y="619062"/>
            <a:ext cx="8172885" cy="6090831"/>
            <a:chOff x="107504" y="116632"/>
            <a:chExt cx="8172885" cy="6090831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107504" y="116632"/>
              <a:ext cx="7056784" cy="4680520"/>
              <a:chOff x="323528" y="188640"/>
              <a:chExt cx="7056784" cy="4680520"/>
            </a:xfrm>
          </p:grpSpPr>
          <p:graphicFrame>
            <p:nvGraphicFramePr>
              <p:cNvPr id="10" name="オブジェクト 9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971600" y="1094943"/>
              <a:ext cx="5524500" cy="15065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24" name="数式" r:id="rId4" imgW="3492360" imgH="952200" progId="Equation.3">
                      <p:embed/>
                    </p:oleObj>
                  </mc:Choice>
                  <mc:Fallback>
                    <p:oleObj name="数式" r:id="rId4" imgW="3492360" imgH="952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71600" y="1094943"/>
                            <a:ext cx="5524500" cy="15065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オブジェクト 10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971600" y="3078252"/>
              <a:ext cx="2149475" cy="15065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25" name="数式" r:id="rId6" imgW="1358640" imgH="952200" progId="Equation.3">
                      <p:embed/>
                    </p:oleObj>
                  </mc:Choice>
                  <mc:Fallback>
                    <p:oleObj name="数式" r:id="rId6" imgW="1358640" imgH="952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71600" y="3078252"/>
                            <a:ext cx="2149475" cy="15065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2" name="テキスト ボックス 11"/>
              <p:cNvSpPr txBox="1"/>
              <p:nvPr/>
            </p:nvSpPr>
            <p:spPr>
              <a:xfrm>
                <a:off x="323528" y="188640"/>
                <a:ext cx="705678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放物線は図４に示されるように、</a:t>
                </a:r>
                <a:endParaRPr kumimoji="1" lang="en-US" altLang="ja-JP" dirty="0" smtClean="0"/>
              </a:p>
              <a:p>
                <a:r>
                  <a:rPr kumimoji="1" lang="ja-JP" altLang="en-US" dirty="0" smtClean="0"/>
                  <a:t>軸</a:t>
                </a:r>
                <a:r>
                  <a:rPr kumimoji="1" lang="en-US" altLang="ja-JP" dirty="0" smtClean="0"/>
                  <a:t>x</a:t>
                </a:r>
                <a:r>
                  <a:rPr kumimoji="1" lang="en-US" altLang="ja-JP" baseline="-25000" dirty="0" smtClean="0"/>
                  <a:t>c</a:t>
                </a:r>
                <a:r>
                  <a:rPr kumimoji="1" lang="ja-JP" altLang="en-US" dirty="0" smtClean="0"/>
                  <a:t>＝－</a:t>
                </a:r>
                <a:r>
                  <a:rPr kumimoji="1" lang="en-US" altLang="ja-JP" dirty="0" smtClean="0"/>
                  <a:t>B/A</a:t>
                </a:r>
                <a:r>
                  <a:rPr kumimoji="1" lang="ja-JP" altLang="en-US" dirty="0" smtClean="0"/>
                  <a:t>で最小値</a:t>
                </a:r>
                <a:r>
                  <a:rPr kumimoji="1" lang="en-US" altLang="ja-JP" dirty="0" smtClean="0"/>
                  <a:t>C</a:t>
                </a:r>
                <a:r>
                  <a:rPr kumimoji="1" lang="ja-JP" altLang="en-US" dirty="0" smtClean="0"/>
                  <a:t>－</a:t>
                </a:r>
                <a:r>
                  <a:rPr kumimoji="1" lang="en-US" altLang="ja-JP" dirty="0" smtClean="0"/>
                  <a:t>B</a:t>
                </a:r>
                <a:r>
                  <a:rPr kumimoji="1" lang="en-US" altLang="ja-JP" baseline="30000" dirty="0" smtClean="0"/>
                  <a:t>2</a:t>
                </a:r>
                <a:r>
                  <a:rPr kumimoji="1" lang="ja-JP" altLang="en-US" dirty="0" smtClean="0"/>
                  <a:t>の値になります。</a:t>
                </a:r>
                <a:endParaRPr kumimoji="1" lang="en-US" altLang="ja-JP" dirty="0" smtClean="0"/>
              </a:p>
              <a:p>
                <a:r>
                  <a:rPr lang="ja-JP" altLang="en-US" dirty="0" smtClean="0"/>
                  <a:t>つまり、変数</a:t>
                </a:r>
                <a:r>
                  <a:rPr lang="en-US" altLang="ja-JP" dirty="0" smtClean="0"/>
                  <a:t>xc</a:t>
                </a:r>
                <a:r>
                  <a:rPr lang="ja-JP" altLang="en-US" dirty="0" smtClean="0"/>
                  <a:t>を軸値に変更すれば、誤差</a:t>
                </a:r>
                <a:r>
                  <a:rPr lang="en-US" altLang="ja-JP" dirty="0" smtClean="0"/>
                  <a:t>E</a:t>
                </a:r>
                <a:r>
                  <a:rPr lang="ja-JP" altLang="en-US" dirty="0" smtClean="0"/>
                  <a:t>は最小になるわけです。</a:t>
                </a:r>
                <a:endParaRPr kumimoji="1" lang="en-US" altLang="ja-JP" dirty="0" smtClean="0"/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395536" y="2708920"/>
                <a:ext cx="69847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同様に、未知数</a:t>
                </a:r>
                <a:r>
                  <a:rPr kumimoji="1" lang="en-US" altLang="ja-JP" dirty="0" smtClean="0"/>
                  <a:t>x</a:t>
                </a:r>
                <a:r>
                  <a:rPr kumimoji="1" lang="en-US" altLang="ja-JP" baseline="-25000" dirty="0" smtClean="0"/>
                  <a:t>c</a:t>
                </a:r>
                <a:r>
                  <a:rPr kumimoji="1" lang="ja-JP" altLang="en-US" dirty="0" smtClean="0"/>
                  <a:t>を固定して未知数</a:t>
                </a:r>
                <a:r>
                  <a:rPr kumimoji="1" lang="en-US" altLang="ja-JP" dirty="0" err="1" smtClean="0"/>
                  <a:t>y</a:t>
                </a:r>
                <a:r>
                  <a:rPr kumimoji="1" lang="en-US" altLang="ja-JP" baseline="-25000" dirty="0" err="1" smtClean="0"/>
                  <a:t>c</a:t>
                </a:r>
                <a:r>
                  <a:rPr kumimoji="1" lang="ja-JP" altLang="en-US" dirty="0" smtClean="0"/>
                  <a:t>を変数として扱えば、</a:t>
                </a:r>
                <a:endParaRPr kumimoji="1" lang="ja-JP" altLang="en-US" dirty="0"/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395536" y="4499828"/>
                <a:ext cx="69847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dirty="0" smtClean="0"/>
                  <a:t>が得られます。</a:t>
                </a:r>
                <a:endParaRPr kumimoji="1" lang="ja-JP" altLang="en-US" dirty="0"/>
              </a:p>
            </p:txBody>
          </p:sp>
        </p:grpSp>
        <p:pic>
          <p:nvPicPr>
            <p:cNvPr id="9" name="図 8"/>
            <p:cNvPicPr/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5" y="2996952"/>
              <a:ext cx="5292564" cy="321051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000189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グループ化 46"/>
          <p:cNvGrpSpPr/>
          <p:nvPr/>
        </p:nvGrpSpPr>
        <p:grpSpPr>
          <a:xfrm>
            <a:off x="184209" y="617612"/>
            <a:ext cx="7998260" cy="6240388"/>
            <a:chOff x="467544" y="617612"/>
            <a:chExt cx="7998260" cy="6240388"/>
          </a:xfrm>
        </p:grpSpPr>
        <p:grpSp>
          <p:nvGrpSpPr>
            <p:cNvPr id="42" name="グループ化 41"/>
            <p:cNvGrpSpPr/>
            <p:nvPr/>
          </p:nvGrpSpPr>
          <p:grpSpPr>
            <a:xfrm>
              <a:off x="467544" y="617612"/>
              <a:ext cx="7998260" cy="6240388"/>
              <a:chOff x="467544" y="617612"/>
              <a:chExt cx="7998260" cy="6240388"/>
            </a:xfrm>
          </p:grpSpPr>
          <p:grpSp>
            <p:nvGrpSpPr>
              <p:cNvPr id="2" name="グループ化 1"/>
              <p:cNvGrpSpPr/>
              <p:nvPr/>
            </p:nvGrpSpPr>
            <p:grpSpPr>
              <a:xfrm>
                <a:off x="4547019" y="617612"/>
                <a:ext cx="3918785" cy="3087901"/>
                <a:chOff x="4520423" y="553786"/>
                <a:chExt cx="3918785" cy="3087901"/>
              </a:xfrm>
            </p:grpSpPr>
            <p:pic>
              <p:nvPicPr>
                <p:cNvPr id="4" name="図 3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91345" y="553786"/>
                  <a:ext cx="3747863" cy="3087901"/>
                </a:xfrm>
                <a:prstGeom prst="rect">
                  <a:avLst/>
                </a:prstGeom>
              </p:spPr>
            </p:pic>
            <p:cxnSp>
              <p:nvCxnSpPr>
                <p:cNvPr id="24" name="直線矢印コネクタ 23"/>
                <p:cNvCxnSpPr/>
                <p:nvPr/>
              </p:nvCxnSpPr>
              <p:spPr>
                <a:xfrm flipV="1">
                  <a:off x="4520423" y="2451847"/>
                  <a:ext cx="1105101" cy="154912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3" name="図 1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544" y="3784378"/>
                <a:ext cx="7998260" cy="3073567"/>
              </a:xfrm>
              <a:prstGeom prst="rect">
                <a:avLst/>
              </a:prstGeom>
            </p:spPr>
          </p:pic>
          <p:cxnSp>
            <p:nvCxnSpPr>
              <p:cNvPr id="20" name="直線矢印コネクタ 19"/>
              <p:cNvCxnSpPr/>
              <p:nvPr/>
            </p:nvCxnSpPr>
            <p:spPr>
              <a:xfrm flipV="1">
                <a:off x="1760242" y="3429000"/>
                <a:ext cx="445740" cy="35532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/>
              <p:cNvCxnSpPr>
                <a:stCxn id="13" idx="0"/>
              </p:cNvCxnSpPr>
              <p:nvPr/>
            </p:nvCxnSpPr>
            <p:spPr>
              <a:xfrm>
                <a:off x="4466674" y="3784378"/>
                <a:ext cx="0" cy="1372814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 flipH="1">
                <a:off x="3563888" y="5157192"/>
                <a:ext cx="902786" cy="432048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/>
              <p:cNvCxnSpPr/>
              <p:nvPr/>
            </p:nvCxnSpPr>
            <p:spPr>
              <a:xfrm>
                <a:off x="3563888" y="5589240"/>
                <a:ext cx="0" cy="126876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>
                <a:stCxn id="13" idx="0"/>
              </p:cNvCxnSpPr>
              <p:nvPr/>
            </p:nvCxnSpPr>
            <p:spPr>
              <a:xfrm flipH="1">
                <a:off x="1547664" y="3784378"/>
                <a:ext cx="2919010" cy="0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/>
              <p:cNvCxnSpPr/>
              <p:nvPr/>
            </p:nvCxnSpPr>
            <p:spPr>
              <a:xfrm>
                <a:off x="1547664" y="3784378"/>
                <a:ext cx="0" cy="3073567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/>
              <p:cNvCxnSpPr/>
              <p:nvPr/>
            </p:nvCxnSpPr>
            <p:spPr>
              <a:xfrm flipV="1">
                <a:off x="1547664" y="6857945"/>
                <a:ext cx="2016224" cy="55"/>
              </a:xfrm>
              <a:prstGeom prst="line">
                <a:avLst/>
              </a:prstGeom>
              <a:ln w="38100">
                <a:solidFill>
                  <a:srgbClr val="FF0000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図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1634" y="2273904"/>
              <a:ext cx="2400740" cy="1479908"/>
            </a:xfrm>
            <a:prstGeom prst="rect">
              <a:avLst/>
            </a:prstGeom>
          </p:spPr>
        </p:pic>
        <p:pic>
          <p:nvPicPr>
            <p:cNvPr id="43" name="図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1431" y="1145161"/>
              <a:ext cx="1912465" cy="1494113"/>
            </a:xfrm>
            <a:prstGeom prst="rect">
              <a:avLst/>
            </a:prstGeom>
          </p:spPr>
        </p:pic>
      </p:grpSp>
      <p:grpSp>
        <p:nvGrpSpPr>
          <p:cNvPr id="18" name="グループ化 17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テキスト ボックス 21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【</a:t>
              </a:r>
              <a:r>
                <a:rPr lang="ja-JP" altLang="en-US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付録２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】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平成角ｺﾞｼｯｸ体W9" pitchFamily="49" charset="-128"/>
                <a:ea typeface="HG平成角ｺﾞｼｯｸ体W9" pitchFamily="49" charset="-128"/>
              </a:endParaRPr>
            </a:p>
          </p:txBody>
        </p:sp>
      </p:grpSp>
      <p:sp>
        <p:nvSpPr>
          <p:cNvPr id="3" name="テキスト ボックス 2"/>
          <p:cNvSpPr txBox="1"/>
          <p:nvPr/>
        </p:nvSpPr>
        <p:spPr>
          <a:xfrm>
            <a:off x="6350" y="545445"/>
            <a:ext cx="43226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心電計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Page-33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74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rgbClr val="FFC000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>
              <a:alpha val="60000"/>
            </a:srgbClr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3422</TotalTime>
  <Words>316</Words>
  <Application>Microsoft Office PowerPoint</Application>
  <PresentationFormat>画面に合わせる (4:3)</PresentationFormat>
  <Paragraphs>69</Paragraphs>
  <Slides>9</Slides>
  <Notes>0</Notes>
  <HiddenSlides>0</HiddenSlides>
  <MMClips>2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21" baseType="lpstr">
      <vt:lpstr>AR P丸ゴシック体M</vt:lpstr>
      <vt:lpstr>HG平成角ｺﾞｼｯｸ体W9</vt:lpstr>
      <vt:lpstr>ＭＳ Ｐゴシック</vt:lpstr>
      <vt:lpstr>ＭＳ 明朝</vt:lpstr>
      <vt:lpstr>Arial</vt:lpstr>
      <vt:lpstr>Calibri</vt:lpstr>
      <vt:lpstr>Calibri Light</vt:lpstr>
      <vt:lpstr>Century</vt:lpstr>
      <vt:lpstr>Cooper Std Black</vt:lpstr>
      <vt:lpstr>Times New Roman</vt:lpstr>
      <vt:lpstr>Office テーマ</vt:lpstr>
      <vt:lpstr>数式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Tomoaki Ueda</dc:creator>
  <cp:lastModifiedBy>Tomoaki Ueda</cp:lastModifiedBy>
  <cp:revision>124</cp:revision>
  <dcterms:created xsi:type="dcterms:W3CDTF">2014-03-01T08:51:46Z</dcterms:created>
  <dcterms:modified xsi:type="dcterms:W3CDTF">2014-03-20T02:35:01Z</dcterms:modified>
</cp:coreProperties>
</file>