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8" r:id="rId2"/>
    <p:sldId id="284" r:id="rId3"/>
    <p:sldId id="276" r:id="rId4"/>
    <p:sldId id="268" r:id="rId5"/>
    <p:sldId id="277" r:id="rId6"/>
    <p:sldId id="300" r:id="rId7"/>
    <p:sldId id="301" r:id="rId8"/>
    <p:sldId id="302" r:id="rId9"/>
    <p:sldId id="303" r:id="rId10"/>
    <p:sldId id="267" r:id="rId11"/>
    <p:sldId id="298" r:id="rId12"/>
    <p:sldId id="280" r:id="rId13"/>
    <p:sldId id="279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66FF"/>
    <a:srgbClr val="000000"/>
    <a:srgbClr val="FFFF00"/>
    <a:srgbClr val="66FF33"/>
    <a:srgbClr val="CC99FF"/>
    <a:srgbClr val="FFC000"/>
    <a:srgbClr val="92D050"/>
    <a:srgbClr val="00B0F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CC252-5971-4CC4-B01B-0D04C92988A2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AA8E0-BB19-49AD-894B-17EECD88F8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369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961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344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580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22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05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31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3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51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888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421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36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16ABC-BA18-4016-9A0D-33D59BBD4367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38834-0AB6-4C20-BE91-CAE10F950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59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5.jp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Page-02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350" y="504295"/>
            <a:ext cx="9152594" cy="1200329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【</a:t>
            </a:r>
            <a:r>
              <a:rPr kumimoji="1" lang="ja-JP" altLang="en-US" sz="4400" dirty="0" smtClean="0"/>
              <a:t>静電容量式近接センサ</a:t>
            </a:r>
            <a:r>
              <a:rPr kumimoji="1" lang="en-US" altLang="ja-JP" sz="4400" dirty="0" smtClean="0"/>
              <a:t>】</a:t>
            </a:r>
            <a:br>
              <a:rPr kumimoji="1" lang="en-US" altLang="ja-JP" sz="4400" dirty="0" smtClean="0"/>
            </a:br>
            <a:r>
              <a:rPr kumimoji="1" lang="ja-JP" altLang="en-US" sz="2800" dirty="0" smtClean="0"/>
              <a:t>～</a:t>
            </a:r>
            <a:r>
              <a:rPr lang="ja-JP" altLang="en-US" sz="2800" dirty="0" smtClean="0"/>
              <a:t>バイタルセンサ</a:t>
            </a:r>
            <a:r>
              <a:rPr lang="ja-JP" altLang="en-US" sz="2800" dirty="0"/>
              <a:t>及び</a:t>
            </a:r>
            <a:r>
              <a:rPr lang="ja-JP" altLang="en-US" sz="2800" dirty="0" smtClean="0"/>
              <a:t>モーションセンサへの応用～</a:t>
            </a:r>
            <a:endParaRPr kumimoji="1" lang="ja-JP" altLang="en-US" sz="28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8403" y="1847168"/>
            <a:ext cx="37198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●直列</a:t>
            </a:r>
            <a:r>
              <a:rPr kumimoji="1" lang="en-US" altLang="ja-JP" sz="2400" dirty="0" smtClean="0"/>
              <a:t>RCL</a:t>
            </a:r>
            <a:r>
              <a:rPr kumimoji="1" lang="ja-JP" altLang="en-US" sz="2400" dirty="0" smtClean="0"/>
              <a:t>を固定周波数の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　ディジタルクロックで駆動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●外部結合容量の変化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　⇒共振周波数が変化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　⇒電圧振幅が変化</a:t>
            </a:r>
            <a:endParaRPr kumimoji="1" lang="ja-JP" altLang="en-US" sz="2400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145965" y="3833471"/>
            <a:ext cx="3677007" cy="2896917"/>
            <a:chOff x="-58044" y="2547961"/>
            <a:chExt cx="3677007" cy="2896917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4102" y="3052293"/>
              <a:ext cx="1713536" cy="2392585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334851" y="3052293"/>
              <a:ext cx="1249251" cy="682580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 smtClean="0">
                  <a:solidFill>
                    <a:schemeClr val="tx1"/>
                  </a:solidFill>
                </a:rPr>
                <a:t>固定周波数</a:t>
              </a:r>
              <a:r>
                <a:rPr kumimoji="1" lang="en-US" altLang="ja-JP" sz="1400" dirty="0" smtClean="0">
                  <a:solidFill>
                    <a:schemeClr val="tx1"/>
                  </a:solidFill>
                </a:rPr>
                <a:t/>
              </a:r>
              <a:br>
                <a:rPr kumimoji="1" lang="en-US" altLang="ja-JP" sz="1400" dirty="0" smtClean="0">
                  <a:solidFill>
                    <a:schemeClr val="tx1"/>
                  </a:solidFill>
                </a:rPr>
              </a:br>
              <a:r>
                <a:rPr kumimoji="1" lang="ja-JP" altLang="en-US" sz="1400" dirty="0" smtClean="0">
                  <a:solidFill>
                    <a:schemeClr val="tx1"/>
                  </a:solidFill>
                </a:rPr>
                <a:t>発振器</a:t>
              </a:r>
              <a:endParaRPr kumimoji="1" lang="ja-JP" alt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>
              <a:off x="3024448" y="4095482"/>
              <a:ext cx="594515" cy="0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334851" y="3683357"/>
              <a:ext cx="1249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f=625kHz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85262" y="4248585"/>
              <a:ext cx="2575773" cy="1021556"/>
            </a:xfrm>
            <a:prstGeom prst="wedgeRoundRectCallout">
              <a:avLst>
                <a:gd name="adj1" fmla="val 65133"/>
                <a:gd name="adj2" fmla="val -67353"/>
                <a:gd name="adj3" fmla="val 16667"/>
              </a:avLst>
            </a:prstGeom>
            <a:solidFill>
              <a:srgbClr val="CC00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 smtClean="0"/>
                <a:t>直列</a:t>
              </a:r>
              <a:r>
                <a:rPr kumimoji="1" lang="en-US" altLang="ja-JP" dirty="0" smtClean="0"/>
                <a:t>LCR</a:t>
              </a:r>
              <a:r>
                <a:rPr kumimoji="1" lang="ja-JP" altLang="en-US" dirty="0" smtClean="0"/>
                <a:t>共振の周波数が変化するので、振幅電圧が変化</a:t>
              </a:r>
              <a:endParaRPr kumimoji="1" lang="ja-JP" altLang="en-US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-58044" y="2547961"/>
              <a:ext cx="22881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/>
                <a:t>【</a:t>
              </a:r>
              <a:r>
                <a:rPr kumimoji="1" lang="ja-JP" altLang="en-US" sz="2400" dirty="0" smtClean="0"/>
                <a:t>基本回路</a:t>
              </a:r>
              <a:r>
                <a:rPr kumimoji="1" lang="en-US" altLang="ja-JP" sz="2400" dirty="0" smtClean="0"/>
                <a:t>】</a:t>
              </a:r>
              <a:endParaRPr kumimoji="1" lang="ja-JP" altLang="en-US" sz="2400" dirty="0"/>
            </a:p>
          </p:txBody>
        </p:sp>
      </p:grpSp>
      <p:cxnSp>
        <p:nvCxnSpPr>
          <p:cNvPr id="22" name="直線コネクタ 21"/>
          <p:cNvCxnSpPr/>
          <p:nvPr/>
        </p:nvCxnSpPr>
        <p:spPr>
          <a:xfrm flipV="1">
            <a:off x="3044375" y="5162967"/>
            <a:ext cx="424984" cy="8977"/>
          </a:xfrm>
          <a:prstGeom prst="line">
            <a:avLst/>
          </a:prstGeom>
          <a:ln w="57150">
            <a:solidFill>
              <a:srgbClr val="FF0000">
                <a:alpha val="6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3044375" y="5044608"/>
            <a:ext cx="424984" cy="8977"/>
          </a:xfrm>
          <a:prstGeom prst="line">
            <a:avLst/>
          </a:prstGeom>
          <a:ln w="57150">
            <a:solidFill>
              <a:srgbClr val="0070C0">
                <a:alpha val="6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/>
          <p:cNvGrpSpPr/>
          <p:nvPr/>
        </p:nvGrpSpPr>
        <p:grpSpPr>
          <a:xfrm>
            <a:off x="1855844" y="4125513"/>
            <a:ext cx="449346" cy="388254"/>
            <a:chOff x="1855844" y="4125513"/>
            <a:chExt cx="449346" cy="388254"/>
          </a:xfrm>
        </p:grpSpPr>
        <p:cxnSp>
          <p:nvCxnSpPr>
            <p:cNvPr id="28" name="直線コネクタ 27"/>
            <p:cNvCxnSpPr/>
            <p:nvPr/>
          </p:nvCxnSpPr>
          <p:spPr>
            <a:xfrm>
              <a:off x="1855844" y="4493101"/>
              <a:ext cx="113762" cy="0"/>
            </a:xfrm>
            <a:prstGeom prst="line">
              <a:avLst/>
            </a:prstGeom>
            <a:ln w="38100">
              <a:solidFill>
                <a:srgbClr val="FF000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 flipV="1">
              <a:off x="1969606" y="4125513"/>
              <a:ext cx="0" cy="367588"/>
            </a:xfrm>
            <a:prstGeom prst="line">
              <a:avLst/>
            </a:prstGeom>
            <a:ln w="38100">
              <a:solidFill>
                <a:srgbClr val="FF000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1969606" y="4126954"/>
              <a:ext cx="113762" cy="0"/>
            </a:xfrm>
            <a:prstGeom prst="line">
              <a:avLst/>
            </a:prstGeom>
            <a:ln w="38100">
              <a:solidFill>
                <a:srgbClr val="FF000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V="1">
              <a:off x="2083368" y="4146179"/>
              <a:ext cx="0" cy="367588"/>
            </a:xfrm>
            <a:prstGeom prst="line">
              <a:avLst/>
            </a:prstGeom>
            <a:ln w="38100">
              <a:solidFill>
                <a:srgbClr val="FF000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2077666" y="4493101"/>
              <a:ext cx="113762" cy="0"/>
            </a:xfrm>
            <a:prstGeom prst="line">
              <a:avLst/>
            </a:prstGeom>
            <a:ln w="38100">
              <a:solidFill>
                <a:srgbClr val="FF000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V="1">
              <a:off x="2191428" y="4125513"/>
              <a:ext cx="0" cy="367588"/>
            </a:xfrm>
            <a:prstGeom prst="line">
              <a:avLst/>
            </a:prstGeom>
            <a:ln w="38100">
              <a:solidFill>
                <a:srgbClr val="FF000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2191428" y="4126954"/>
              <a:ext cx="113762" cy="0"/>
            </a:xfrm>
            <a:prstGeom prst="line">
              <a:avLst/>
            </a:prstGeom>
            <a:ln w="38100">
              <a:solidFill>
                <a:srgbClr val="FF000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flipV="1">
              <a:off x="2305190" y="4146179"/>
              <a:ext cx="0" cy="367588"/>
            </a:xfrm>
            <a:prstGeom prst="line">
              <a:avLst/>
            </a:prstGeom>
            <a:ln w="38100">
              <a:solidFill>
                <a:srgbClr val="FF000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グループ化 48"/>
          <p:cNvGrpSpPr/>
          <p:nvPr/>
        </p:nvGrpSpPr>
        <p:grpSpPr>
          <a:xfrm>
            <a:off x="5000487" y="4373212"/>
            <a:ext cx="3842396" cy="2003059"/>
            <a:chOff x="5507666" y="4436785"/>
            <a:chExt cx="3842396" cy="2003059"/>
          </a:xfrm>
        </p:grpSpPr>
        <p:pic>
          <p:nvPicPr>
            <p:cNvPr id="13" name="Picture 5" descr="C:\Users\Gaia Ueda\Desktop\Vaio_MyDoc\CQpub\×【静電容量式近接センサ】\【資料】SS1018\SS1018_02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7666" y="4650538"/>
              <a:ext cx="3517380" cy="1789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6092146" y="5198269"/>
                  <a:ext cx="1249334" cy="6938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kumimoji="1" lang="en-US" altLang="ja-JP" sz="240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1" lang="ja-JP" altLang="en-US" sz="2400" i="1" smtClean="0">
                            <a:latin typeface="Cambria Math" panose="02040503050406030204" pitchFamily="18" charset="0"/>
                          </a:rPr>
                          <m:t>𝜀</m:t>
                        </m:r>
                        <m:f>
                          <m:fPr>
                            <m:ctrlPr>
                              <a:rPr kumimoji="1" lang="en-US" altLang="ja-JP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num>
                          <m:den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2146" y="5198269"/>
                  <a:ext cx="1249334" cy="69384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テキスト ボックス 43"/>
            <p:cNvSpPr txBox="1"/>
            <p:nvPr/>
          </p:nvSpPr>
          <p:spPr>
            <a:xfrm>
              <a:off x="7880164" y="6044873"/>
              <a:ext cx="1263835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/>
                <a:t>駆動電極</a:t>
              </a:r>
              <a:endParaRPr kumimoji="1" lang="ja-JP" altLang="en-US" sz="1600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7834271" y="4436785"/>
              <a:ext cx="1263835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/>
                <a:t>検出電極</a:t>
              </a:r>
              <a:endParaRPr kumimoji="1" lang="ja-JP" altLang="en-US" sz="1600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8247293" y="4708973"/>
              <a:ext cx="1102769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/>
                <a:t>保護電極</a:t>
              </a:r>
              <a:endParaRPr kumimoji="1" lang="ja-JP" altLang="en-US" sz="1600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8146599" y="5685318"/>
              <a:ext cx="1012345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/>
                <a:t>絶縁層</a:t>
              </a:r>
              <a:endParaRPr kumimoji="1" lang="ja-JP" altLang="en-US" sz="1600" dirty="0"/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3835639" y="4943572"/>
            <a:ext cx="1353273" cy="374571"/>
          </a:xfrm>
          <a:prstGeom prst="wedgeRoundRectCallout">
            <a:avLst>
              <a:gd name="adj1" fmla="val -76922"/>
              <a:gd name="adj2" fmla="val 18375"/>
              <a:gd name="adj3" fmla="val 16667"/>
            </a:avLst>
          </a:prstGeom>
          <a:solidFill>
            <a:srgbClr val="66FF3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/>
              <a:t>検出電極</a:t>
            </a:r>
            <a:r>
              <a:rPr lang="ja-JP" altLang="en-US" sz="1600" dirty="0" smtClean="0"/>
              <a:t>面</a:t>
            </a:r>
            <a:endParaRPr kumimoji="1" lang="ja-JP" altLang="en-US" sz="16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835639" y="4941794"/>
            <a:ext cx="1353273" cy="374571"/>
          </a:xfrm>
          <a:prstGeom prst="wedgeRoundRectCallout">
            <a:avLst>
              <a:gd name="adj1" fmla="val 81496"/>
              <a:gd name="adj2" fmla="val 153327"/>
              <a:gd name="adj3" fmla="val 16667"/>
            </a:avLst>
          </a:prstGeom>
          <a:solidFill>
            <a:srgbClr val="66FF3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/>
              <a:t>検出電極</a:t>
            </a:r>
            <a:r>
              <a:rPr lang="ja-JP" altLang="en-US" sz="1600" dirty="0" smtClean="0"/>
              <a:t>面</a:t>
            </a:r>
            <a:endParaRPr kumimoji="1" lang="ja-JP" altLang="en-US" sz="1600" dirty="0"/>
          </a:p>
        </p:txBody>
      </p:sp>
      <p:grpSp>
        <p:nvGrpSpPr>
          <p:cNvPr id="57" name="グループ化 56"/>
          <p:cNvGrpSpPr/>
          <p:nvPr/>
        </p:nvGrpSpPr>
        <p:grpSpPr>
          <a:xfrm>
            <a:off x="4459387" y="1869431"/>
            <a:ext cx="4588373" cy="2384879"/>
            <a:chOff x="4459387" y="1869431"/>
            <a:chExt cx="4588373" cy="2384879"/>
          </a:xfrm>
        </p:grpSpPr>
        <p:pic>
          <p:nvPicPr>
            <p:cNvPr id="12" name="Picture 4" descr="C:\Users\Gaia Ueda\Desktop\Vaio_MyDoc\CQpub\×【静電容量式近接センサ】\【資料】SS1018\SS1018_03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2138" y="1869431"/>
              <a:ext cx="3835622" cy="2384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テキスト ボックス 40"/>
            <p:cNvSpPr txBox="1"/>
            <p:nvPr/>
          </p:nvSpPr>
          <p:spPr>
            <a:xfrm>
              <a:off x="7772922" y="1942811"/>
              <a:ext cx="1263835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/>
                <a:t>検出電極</a:t>
              </a:r>
              <a:endParaRPr kumimoji="1" lang="ja-JP" altLang="en-US" sz="1600" dirty="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7772921" y="2549349"/>
              <a:ext cx="1263835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/>
                <a:t>保護電極</a:t>
              </a:r>
              <a:endParaRPr kumimoji="1" lang="ja-JP" altLang="en-US" sz="1600" dirty="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7783925" y="3694971"/>
              <a:ext cx="1263835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/>
                <a:t>駆動電極</a:t>
              </a:r>
              <a:endParaRPr kumimoji="1" lang="ja-JP" altLang="en-US" sz="16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7783925" y="3167251"/>
              <a:ext cx="1012345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/>
                <a:t>絶縁層</a:t>
              </a:r>
              <a:endParaRPr kumimoji="1" lang="ja-JP" altLang="en-US" sz="1600" dirty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5444635" y="2952468"/>
              <a:ext cx="844628" cy="276999"/>
            </a:xfrm>
            <a:prstGeom prst="rect">
              <a:avLst/>
            </a:prstGeom>
            <a:solidFill>
              <a:srgbClr val="CC99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 smtClean="0"/>
                <a:t>検出領域</a:t>
              </a:r>
              <a:endParaRPr kumimoji="1" lang="ja-JP" altLang="en-US" sz="1200" dirty="0"/>
            </a:p>
          </p:txBody>
        </p:sp>
        <p:pic>
          <p:nvPicPr>
            <p:cNvPr id="55" name="図 5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597811">
              <a:off x="3958363" y="2524174"/>
              <a:ext cx="2077439" cy="1075392"/>
            </a:xfrm>
            <a:prstGeom prst="rect">
              <a:avLst/>
            </a:prstGeom>
          </p:spPr>
        </p:pic>
        <p:cxnSp>
          <p:nvCxnSpPr>
            <p:cNvPr id="56" name="直線矢印コネクタ 55"/>
            <p:cNvCxnSpPr/>
            <p:nvPr/>
          </p:nvCxnSpPr>
          <p:spPr>
            <a:xfrm>
              <a:off x="4841746" y="3423623"/>
              <a:ext cx="973468" cy="12879"/>
            </a:xfrm>
            <a:prstGeom prst="straightConnector1">
              <a:avLst/>
            </a:prstGeom>
            <a:ln w="57150">
              <a:solidFill>
                <a:srgbClr val="FF0000">
                  <a:alpha val="60000"/>
                </a:srgb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6784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47" name="図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244" y="918926"/>
            <a:ext cx="3408175" cy="3372299"/>
          </a:xfrm>
          <a:prstGeom prst="rect">
            <a:avLst/>
          </a:prstGeom>
        </p:spPr>
      </p:pic>
      <p:grpSp>
        <p:nvGrpSpPr>
          <p:cNvPr id="14" name="グループ化 13"/>
          <p:cNvGrpSpPr/>
          <p:nvPr/>
        </p:nvGrpSpPr>
        <p:grpSpPr>
          <a:xfrm>
            <a:off x="5739431" y="4332112"/>
            <a:ext cx="2424161" cy="2486213"/>
            <a:chOff x="6087164" y="4332112"/>
            <a:chExt cx="2424161" cy="2486213"/>
          </a:xfrm>
        </p:grpSpPr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87164" y="4332112"/>
              <a:ext cx="2424161" cy="2486213"/>
            </a:xfrm>
            <a:prstGeom prst="rect">
              <a:avLst/>
            </a:prstGeom>
          </p:spPr>
        </p:pic>
        <p:cxnSp>
          <p:nvCxnSpPr>
            <p:cNvPr id="51" name="直線コネクタ 50"/>
            <p:cNvCxnSpPr/>
            <p:nvPr/>
          </p:nvCxnSpPr>
          <p:spPr>
            <a:xfrm flipH="1">
              <a:off x="6465194" y="5712729"/>
              <a:ext cx="416258" cy="312126"/>
            </a:xfrm>
            <a:prstGeom prst="line">
              <a:avLst/>
            </a:prstGeom>
            <a:ln w="76200">
              <a:solidFill>
                <a:srgbClr val="FF0000">
                  <a:alpha val="60000"/>
                </a:srgb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>
              <a:off x="6415920" y="4597756"/>
              <a:ext cx="371246" cy="373488"/>
            </a:xfrm>
            <a:prstGeom prst="line">
              <a:avLst/>
            </a:prstGeom>
            <a:ln w="76200">
              <a:solidFill>
                <a:srgbClr val="FF0000">
                  <a:alpha val="60000"/>
                </a:srgb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>
            <a:xfrm>
              <a:off x="6817059" y="4971244"/>
              <a:ext cx="761743" cy="0"/>
            </a:xfrm>
            <a:prstGeom prst="line">
              <a:avLst/>
            </a:prstGeom>
            <a:ln w="76200">
              <a:solidFill>
                <a:srgbClr val="FF0000">
                  <a:alpha val="60000"/>
                </a:srgb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/>
            <p:cNvCxnSpPr/>
            <p:nvPr/>
          </p:nvCxnSpPr>
          <p:spPr>
            <a:xfrm>
              <a:off x="7512517" y="4971244"/>
              <a:ext cx="8746" cy="793001"/>
            </a:xfrm>
            <a:prstGeom prst="line">
              <a:avLst/>
            </a:prstGeom>
            <a:ln w="76200">
              <a:solidFill>
                <a:srgbClr val="FF0000">
                  <a:alpha val="60000"/>
                </a:srgb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/>
            <p:cNvCxnSpPr/>
            <p:nvPr/>
          </p:nvCxnSpPr>
          <p:spPr>
            <a:xfrm>
              <a:off x="7141749" y="5357609"/>
              <a:ext cx="370768" cy="0"/>
            </a:xfrm>
            <a:prstGeom prst="line">
              <a:avLst/>
            </a:prstGeom>
            <a:ln w="76200">
              <a:solidFill>
                <a:srgbClr val="FF0000">
                  <a:alpha val="60000"/>
                </a:srgb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7197930" y="4971244"/>
              <a:ext cx="0" cy="386365"/>
            </a:xfrm>
            <a:prstGeom prst="line">
              <a:avLst/>
            </a:prstGeom>
            <a:ln w="76200">
              <a:solidFill>
                <a:srgbClr val="FF0000">
                  <a:alpha val="60000"/>
                </a:srgb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7868992" y="5712729"/>
              <a:ext cx="360608" cy="363642"/>
            </a:xfrm>
            <a:prstGeom prst="line">
              <a:avLst/>
            </a:prstGeom>
            <a:ln w="76200">
              <a:solidFill>
                <a:srgbClr val="FF0000">
                  <a:alpha val="60000"/>
                </a:srgb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グループ化 74"/>
          <p:cNvGrpSpPr/>
          <p:nvPr/>
        </p:nvGrpSpPr>
        <p:grpSpPr>
          <a:xfrm>
            <a:off x="221619" y="1038562"/>
            <a:ext cx="5467625" cy="5822415"/>
            <a:chOff x="221619" y="1038562"/>
            <a:chExt cx="5467625" cy="5822415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3904" y="1046087"/>
              <a:ext cx="5082540" cy="5074920"/>
            </a:xfrm>
            <a:prstGeom prst="rect">
              <a:avLst/>
            </a:prstGeom>
          </p:spPr>
        </p:pic>
        <p:sp>
          <p:nvSpPr>
            <p:cNvPr id="3" name="角丸四角形 2"/>
            <p:cNvSpPr/>
            <p:nvPr/>
          </p:nvSpPr>
          <p:spPr>
            <a:xfrm>
              <a:off x="2472745" y="1390919"/>
              <a:ext cx="1159100" cy="528034"/>
            </a:xfrm>
            <a:prstGeom prst="roundRect">
              <a:avLst/>
            </a:prstGeom>
            <a:noFill/>
            <a:ln w="571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3771365" y="1390919"/>
              <a:ext cx="1159100" cy="528034"/>
            </a:xfrm>
            <a:prstGeom prst="roundRect">
              <a:avLst/>
            </a:prstGeom>
            <a:noFill/>
            <a:ln w="571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3103811" y="2038405"/>
              <a:ext cx="1159100" cy="528034"/>
            </a:xfrm>
            <a:prstGeom prst="roundRect">
              <a:avLst/>
            </a:prstGeom>
            <a:noFill/>
            <a:ln w="571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 rot="5400000">
              <a:off x="4072946" y="3011511"/>
              <a:ext cx="1159100" cy="528034"/>
            </a:xfrm>
            <a:prstGeom prst="roundRect">
              <a:avLst/>
            </a:prstGeom>
            <a:noFill/>
            <a:ln w="5715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 rot="5400000">
              <a:off x="2460323" y="2038405"/>
              <a:ext cx="528034" cy="528034"/>
            </a:xfrm>
            <a:prstGeom prst="roundRect">
              <a:avLst/>
            </a:prstGeom>
            <a:noFill/>
            <a:ln w="57150">
              <a:solidFill>
                <a:srgbClr val="FF00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コネクタ 4"/>
            <p:cNvCxnSpPr/>
            <p:nvPr/>
          </p:nvCxnSpPr>
          <p:spPr>
            <a:xfrm>
              <a:off x="334853" y="3554569"/>
              <a:ext cx="1828800" cy="12879"/>
            </a:xfrm>
            <a:prstGeom prst="line">
              <a:avLst/>
            </a:prstGeom>
            <a:ln w="127000">
              <a:solidFill>
                <a:srgbClr val="FF33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2086379" y="3528811"/>
              <a:ext cx="12879" cy="1249251"/>
            </a:xfrm>
            <a:prstGeom prst="line">
              <a:avLst/>
            </a:prstGeom>
            <a:ln w="127000">
              <a:solidFill>
                <a:srgbClr val="FF33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V="1">
              <a:off x="4018211" y="4378817"/>
              <a:ext cx="0" cy="399245"/>
            </a:xfrm>
            <a:prstGeom prst="line">
              <a:avLst/>
            </a:prstGeom>
            <a:ln w="127000">
              <a:solidFill>
                <a:srgbClr val="FF33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V="1">
              <a:off x="2112137" y="4378817"/>
              <a:ext cx="1931832" cy="12880"/>
            </a:xfrm>
            <a:prstGeom prst="line">
              <a:avLst/>
            </a:prstGeom>
            <a:ln w="127000">
              <a:solidFill>
                <a:srgbClr val="FF33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flipH="1">
              <a:off x="1442436" y="4778062"/>
              <a:ext cx="12879" cy="373488"/>
            </a:xfrm>
            <a:prstGeom prst="line">
              <a:avLst/>
            </a:prstGeom>
            <a:ln w="127000">
              <a:solidFill>
                <a:srgbClr val="00FFFF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1442436" y="5125792"/>
              <a:ext cx="3193961" cy="0"/>
            </a:xfrm>
            <a:prstGeom prst="line">
              <a:avLst/>
            </a:prstGeom>
            <a:ln w="127000">
              <a:solidFill>
                <a:srgbClr val="00FFFF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4623518" y="4778062"/>
              <a:ext cx="12879" cy="1519706"/>
            </a:xfrm>
            <a:prstGeom prst="line">
              <a:avLst/>
            </a:prstGeom>
            <a:ln w="127000">
              <a:solidFill>
                <a:srgbClr val="00FFFF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2704566" y="5125792"/>
              <a:ext cx="12879" cy="425003"/>
            </a:xfrm>
            <a:prstGeom prst="line">
              <a:avLst/>
            </a:prstGeom>
            <a:ln w="127000">
              <a:solidFill>
                <a:srgbClr val="00FFFF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V="1">
              <a:off x="3348509" y="4778062"/>
              <a:ext cx="0" cy="347730"/>
            </a:xfrm>
            <a:prstGeom prst="line">
              <a:avLst/>
            </a:prstGeom>
            <a:ln w="127000">
              <a:solidFill>
                <a:srgbClr val="00FFFF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3052295" y="5575219"/>
              <a:ext cx="761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open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3683361" y="5575219"/>
              <a:ext cx="761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open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388085" y="4370914"/>
              <a:ext cx="761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open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39" name="直線矢印コネクタ 38"/>
            <p:cNvCxnSpPr/>
            <p:nvPr/>
          </p:nvCxnSpPr>
          <p:spPr>
            <a:xfrm flipV="1">
              <a:off x="1455315" y="5759886"/>
              <a:ext cx="0" cy="653793"/>
            </a:xfrm>
            <a:prstGeom prst="straightConnector1">
              <a:avLst/>
            </a:prstGeom>
            <a:ln w="762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>
              <a:off x="2086379" y="5759885"/>
              <a:ext cx="0" cy="653794"/>
            </a:xfrm>
            <a:prstGeom prst="straightConnector1">
              <a:avLst/>
            </a:prstGeom>
            <a:ln w="762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>
              <a:off x="1197738" y="6297768"/>
              <a:ext cx="682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/>
                <a:t>RxD</a:t>
              </a:r>
              <a:endParaRPr kumimoji="1" lang="ja-JP" altLang="en-US" dirty="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1822362" y="6297768"/>
              <a:ext cx="682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/>
                <a:t>TxD</a:t>
              </a:r>
              <a:endParaRPr kumimoji="1" lang="ja-JP" altLang="en-US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347732" y="3115353"/>
              <a:ext cx="682581" cy="369332"/>
            </a:xfrm>
            <a:prstGeom prst="rect">
              <a:avLst/>
            </a:prstGeom>
            <a:solidFill>
              <a:srgbClr val="FFFF00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3.3V</a:t>
              </a:r>
              <a:endParaRPr kumimoji="1" lang="ja-JP" altLang="en-US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4364616" y="6256677"/>
              <a:ext cx="682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GND</a:t>
              </a:r>
              <a:endParaRPr kumimoji="1" lang="ja-JP" altLang="en-US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241436" y="1038562"/>
              <a:ext cx="895171" cy="923330"/>
            </a:xfrm>
            <a:prstGeom prst="wedgeRectCallout">
              <a:avLst>
                <a:gd name="adj1" fmla="val 82753"/>
                <a:gd name="adj2" fmla="val 93186"/>
              </a:avLst>
            </a:prstGeom>
            <a:solidFill>
              <a:srgbClr val="FFC000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ADVDD</a:t>
              </a:r>
              <a:br>
                <a:rPr kumimoji="1" lang="en-US" altLang="ja-JP" dirty="0" smtClean="0"/>
              </a:br>
              <a:r>
                <a:rPr kumimoji="1" lang="en-US" altLang="ja-JP" dirty="0" smtClean="0"/>
                <a:t>DVDD</a:t>
              </a:r>
              <a:br>
                <a:rPr kumimoji="1" lang="en-US" altLang="ja-JP" dirty="0" smtClean="0"/>
              </a:br>
              <a:r>
                <a:rPr kumimoji="1" lang="ja-JP" altLang="en-US" dirty="0" smtClean="0"/>
                <a:t>に接続</a:t>
              </a:r>
              <a:endParaRPr kumimoji="1" lang="ja-JP" altLang="en-US" dirty="0"/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221619" y="2345937"/>
              <a:ext cx="895171" cy="646331"/>
            </a:xfrm>
            <a:prstGeom prst="wedgeRectCallout">
              <a:avLst>
                <a:gd name="adj1" fmla="val 87069"/>
                <a:gd name="adj2" fmla="val 43371"/>
              </a:avLst>
            </a:prstGeom>
            <a:solidFill>
              <a:srgbClr val="FFC000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AVDD</a:t>
              </a:r>
              <a:br>
                <a:rPr kumimoji="1" lang="en-US" altLang="ja-JP" dirty="0" smtClean="0"/>
              </a:br>
              <a:r>
                <a:rPr kumimoji="1" lang="ja-JP" altLang="en-US" dirty="0" smtClean="0"/>
                <a:t>に接続</a:t>
              </a:r>
              <a:endParaRPr kumimoji="1" lang="ja-JP" altLang="en-US" dirty="0"/>
            </a:p>
          </p:txBody>
        </p:sp>
        <p:cxnSp>
          <p:nvCxnSpPr>
            <p:cNvPr id="69" name="直線コネクタ 68"/>
            <p:cNvCxnSpPr/>
            <p:nvPr/>
          </p:nvCxnSpPr>
          <p:spPr>
            <a:xfrm>
              <a:off x="4652496" y="4159873"/>
              <a:ext cx="983338" cy="0"/>
            </a:xfrm>
            <a:prstGeom prst="line">
              <a:avLst/>
            </a:prstGeom>
            <a:ln w="127000">
              <a:solidFill>
                <a:srgbClr val="00FFFF">
                  <a:alpha val="60000"/>
                </a:srgb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>
            <a:xfrm>
              <a:off x="459098" y="4153436"/>
              <a:ext cx="983338" cy="0"/>
            </a:xfrm>
            <a:prstGeom prst="line">
              <a:avLst/>
            </a:prstGeom>
            <a:ln w="127000">
              <a:solidFill>
                <a:srgbClr val="00FFFF">
                  <a:alpha val="60000"/>
                </a:srgb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テキスト ボックス 70"/>
            <p:cNvSpPr txBox="1"/>
            <p:nvPr/>
          </p:nvSpPr>
          <p:spPr>
            <a:xfrm>
              <a:off x="5006663" y="4194151"/>
              <a:ext cx="682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GND</a:t>
              </a:r>
              <a:endParaRPr kumimoji="1" lang="ja-JP" altLang="en-US" dirty="0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444321" y="4167134"/>
              <a:ext cx="682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GND</a:t>
              </a:r>
              <a:endParaRPr kumimoji="1" lang="ja-JP" altLang="en-US" dirty="0"/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2296365" y="5580671"/>
              <a:ext cx="9062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i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Low</a:t>
              </a:r>
              <a:endParaRPr kumimoji="1" lang="ja-JP" altLang="en-US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995972" y="6553200"/>
              <a:ext cx="15935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シリアルポート</a:t>
              </a:r>
              <a:endParaRPr kumimoji="1" lang="ja-JP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6350" y="491928"/>
            <a:ext cx="5917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【</a:t>
            </a:r>
            <a:r>
              <a:rPr kumimoji="1" lang="ja-JP" altLang="en-US" sz="3200" dirty="0" smtClean="0"/>
              <a:t>ピッチ変換基板</a:t>
            </a:r>
            <a:r>
              <a:rPr kumimoji="1" lang="en-US" altLang="ja-JP" sz="3200" dirty="0" smtClean="0"/>
              <a:t>】</a:t>
            </a:r>
            <a:endParaRPr kumimoji="1" lang="ja-JP" altLang="en-US" sz="32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Page-11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9168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5435971" y="4108059"/>
            <a:ext cx="3594798" cy="2257976"/>
            <a:chOff x="5622673" y="3910447"/>
            <a:chExt cx="3594798" cy="2257976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5627470" y="3910447"/>
              <a:ext cx="3590001" cy="2257976"/>
              <a:chOff x="5445401" y="4039035"/>
              <a:chExt cx="3590001" cy="2257976"/>
            </a:xfrm>
          </p:grpSpPr>
          <p:sp>
            <p:nvSpPr>
              <p:cNvPr id="20" name="Rectangle 126"/>
              <p:cNvSpPr>
                <a:spLocks noChangeArrowheads="1"/>
              </p:cNvSpPr>
              <p:nvPr/>
            </p:nvSpPr>
            <p:spPr bwMode="auto">
              <a:xfrm rot="16200000">
                <a:off x="5700400" y="4539336"/>
                <a:ext cx="2044922" cy="1044319"/>
              </a:xfrm>
              <a:prstGeom prst="rect">
                <a:avLst/>
              </a:prstGeom>
              <a:solidFill>
                <a:srgbClr val="CC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r>
                  <a:rPr lang="ja-JP" altLang="en-US" sz="1000" dirty="0" smtClean="0"/>
                  <a:t>　　　　</a:t>
                </a:r>
                <a:r>
                  <a:rPr lang="en-US" altLang="ja-JP" sz="1000" dirty="0" smtClean="0"/>
                  <a:t>USB</a:t>
                </a:r>
                <a:r>
                  <a:rPr lang="ja-JP" altLang="en-US" sz="1000" dirty="0"/>
                  <a:t>モジュール</a:t>
                </a:r>
                <a:br>
                  <a:rPr lang="ja-JP" altLang="en-US" sz="1000" dirty="0"/>
                </a:br>
                <a:r>
                  <a:rPr lang="ja-JP" altLang="en-US" sz="1000" dirty="0" smtClean="0"/>
                  <a:t>　　　　秋月</a:t>
                </a:r>
                <a:r>
                  <a:rPr lang="ja-JP" altLang="en-US" sz="1000" dirty="0"/>
                  <a:t>電子通商</a:t>
                </a:r>
                <a:br>
                  <a:rPr lang="ja-JP" altLang="en-US" sz="1000" dirty="0"/>
                </a:br>
                <a:r>
                  <a:rPr lang="ja-JP" altLang="en-US" sz="1000" dirty="0" smtClean="0"/>
                  <a:t>　　　　</a:t>
                </a:r>
                <a:r>
                  <a:rPr lang="en-US" altLang="ja-JP" sz="1000" dirty="0" smtClean="0"/>
                  <a:t>AE-UM232R</a:t>
                </a:r>
                <a:endParaRPr lang="en-US" altLang="ja-JP" sz="1000" dirty="0"/>
              </a:p>
            </p:txBody>
          </p:sp>
          <p:sp>
            <p:nvSpPr>
              <p:cNvPr id="21" name="Text Box 1288"/>
              <p:cNvSpPr txBox="1">
                <a:spLocks noChangeArrowheads="1"/>
              </p:cNvSpPr>
              <p:nvPr/>
            </p:nvSpPr>
            <p:spPr bwMode="auto">
              <a:xfrm>
                <a:off x="7440248" y="5169625"/>
                <a:ext cx="503238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800" dirty="0" smtClean="0"/>
                  <a:t>+</a:t>
                </a:r>
                <a:r>
                  <a:rPr lang="en-US" altLang="ja-JP" sz="800" dirty="0" err="1" smtClean="0"/>
                  <a:t>5V</a:t>
                </a:r>
                <a:endParaRPr lang="en-US" altLang="ja-JP" sz="800" dirty="0"/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>
                <a:off x="7680143" y="5290535"/>
                <a:ext cx="1355259" cy="1006476"/>
                <a:chOff x="6299416" y="5566875"/>
                <a:chExt cx="1355259" cy="1006476"/>
              </a:xfrm>
            </p:grpSpPr>
            <p:sp>
              <p:nvSpPr>
                <p:cNvPr id="94" name="Rectangle 1208"/>
                <p:cNvSpPr>
                  <a:spLocks noChangeArrowheads="1"/>
                </p:cNvSpPr>
                <p:nvPr/>
              </p:nvSpPr>
              <p:spPr bwMode="auto">
                <a:xfrm>
                  <a:off x="6519275" y="5782775"/>
                  <a:ext cx="288925" cy="288925"/>
                </a:xfrm>
                <a:prstGeom prst="rect">
                  <a:avLst/>
                </a:prstGeom>
                <a:solidFill>
                  <a:srgbClr val="9933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grpSp>
              <p:nvGrpSpPr>
                <p:cNvPr id="95" name="Group 1209"/>
                <p:cNvGrpSpPr>
                  <a:grpSpLocks/>
                </p:cNvGrpSpPr>
                <p:nvPr/>
              </p:nvGrpSpPr>
              <p:grpSpPr bwMode="auto">
                <a:xfrm>
                  <a:off x="6592300" y="6071700"/>
                  <a:ext cx="142875" cy="287338"/>
                  <a:chOff x="2064" y="3748"/>
                  <a:chExt cx="272" cy="362"/>
                </a:xfrm>
              </p:grpSpPr>
              <p:sp>
                <p:nvSpPr>
                  <p:cNvPr id="168" name="Line 1210"/>
                  <p:cNvSpPr>
                    <a:spLocks noChangeShapeType="1"/>
                  </p:cNvSpPr>
                  <p:nvPr/>
                </p:nvSpPr>
                <p:spPr bwMode="auto">
                  <a:xfrm>
                    <a:off x="2200" y="3748"/>
                    <a:ext cx="0" cy="27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" name="Line 1211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4020"/>
                    <a:ext cx="272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" name="Line 12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" name="Line 12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" name="Line 12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09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" name="Line 12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5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" name="Line 12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0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5" name="Line 12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6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" name="Line 12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91" y="4065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" name="Group 1219"/>
                <p:cNvGrpSpPr>
                  <a:grpSpLocks/>
                </p:cNvGrpSpPr>
                <p:nvPr/>
              </p:nvGrpSpPr>
              <p:grpSpPr bwMode="auto">
                <a:xfrm>
                  <a:off x="7166975" y="5998675"/>
                  <a:ext cx="142875" cy="360363"/>
                  <a:chOff x="748" y="2840"/>
                  <a:chExt cx="273" cy="363"/>
                </a:xfrm>
              </p:grpSpPr>
              <p:sp>
                <p:nvSpPr>
                  <p:cNvPr id="153" name="Line 1220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840"/>
                    <a:ext cx="0" cy="1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" name="Line 1221"/>
                  <p:cNvSpPr>
                    <a:spLocks noChangeShapeType="1"/>
                  </p:cNvSpPr>
                  <p:nvPr/>
                </p:nvSpPr>
                <p:spPr bwMode="auto">
                  <a:xfrm>
                    <a:off x="748" y="2976"/>
                    <a:ext cx="272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" name="Line 122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48" y="2976"/>
                    <a:ext cx="45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" name="Line 12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48" y="2976"/>
                    <a:ext cx="91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" name="Line 122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93" y="2976"/>
                    <a:ext cx="91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" name="Line 122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39" y="2976"/>
                    <a:ext cx="91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" name="Line 12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84" y="2976"/>
                    <a:ext cx="91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" name="Line 12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5" y="3022"/>
                    <a:ext cx="45" cy="4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" name="Line 12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30" y="2976"/>
                    <a:ext cx="91" cy="9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" name="Line 1229"/>
                  <p:cNvSpPr>
                    <a:spLocks noChangeShapeType="1"/>
                  </p:cNvSpPr>
                  <p:nvPr/>
                </p:nvSpPr>
                <p:spPr bwMode="auto">
                  <a:xfrm>
                    <a:off x="748" y="3067"/>
                    <a:ext cx="272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" name="Line 1230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3067"/>
                    <a:ext cx="0" cy="1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64" name="Group 1231"/>
                  <p:cNvGrpSpPr>
                    <a:grpSpLocks/>
                  </p:cNvGrpSpPr>
                  <p:nvPr/>
                </p:nvGrpSpPr>
                <p:grpSpPr bwMode="auto">
                  <a:xfrm>
                    <a:off x="748" y="2886"/>
                    <a:ext cx="45" cy="45"/>
                    <a:chOff x="612" y="2840"/>
                    <a:chExt cx="91" cy="91"/>
                  </a:xfrm>
                </p:grpSpPr>
                <p:sp>
                  <p:nvSpPr>
                    <p:cNvPr id="166" name="Line 12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2886"/>
                      <a:ext cx="9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" name="Line 12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840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65" name="Line 1234"/>
                  <p:cNvSpPr>
                    <a:spLocks noChangeShapeType="1"/>
                  </p:cNvSpPr>
                  <p:nvPr/>
                </p:nvSpPr>
                <p:spPr bwMode="auto">
                  <a:xfrm>
                    <a:off x="748" y="3113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7" name="Group 1235"/>
                <p:cNvGrpSpPr>
                  <a:grpSpLocks/>
                </p:cNvGrpSpPr>
                <p:nvPr/>
              </p:nvGrpSpPr>
              <p:grpSpPr bwMode="auto">
                <a:xfrm>
                  <a:off x="6303375" y="6216163"/>
                  <a:ext cx="142875" cy="287338"/>
                  <a:chOff x="2064" y="3748"/>
                  <a:chExt cx="272" cy="362"/>
                </a:xfrm>
              </p:grpSpPr>
              <p:sp>
                <p:nvSpPr>
                  <p:cNvPr id="144" name="Line 1236"/>
                  <p:cNvSpPr>
                    <a:spLocks noChangeShapeType="1"/>
                  </p:cNvSpPr>
                  <p:nvPr/>
                </p:nvSpPr>
                <p:spPr bwMode="auto">
                  <a:xfrm>
                    <a:off x="2200" y="3748"/>
                    <a:ext cx="0" cy="27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" name="Line 1237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4020"/>
                    <a:ext cx="272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" name="Line 12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" name="Line 12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" name="Line 12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09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" name="Line 12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5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" name="Line 12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0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Line 12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6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" name="Line 12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91" y="4065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98" name="Line 1245"/>
                <p:cNvSpPr>
                  <a:spLocks noChangeShapeType="1"/>
                </p:cNvSpPr>
                <p:nvPr/>
              </p:nvSpPr>
              <p:spPr bwMode="auto">
                <a:xfrm>
                  <a:off x="6374812" y="5927238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9" name="Line 1246"/>
                <p:cNvSpPr>
                  <a:spLocks noChangeShapeType="1"/>
                </p:cNvSpPr>
                <p:nvPr/>
              </p:nvSpPr>
              <p:spPr bwMode="auto">
                <a:xfrm flipH="1">
                  <a:off x="6303375" y="6143138"/>
                  <a:ext cx="14446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0" name="Line 1247"/>
                <p:cNvSpPr>
                  <a:spLocks noChangeShapeType="1"/>
                </p:cNvSpPr>
                <p:nvPr/>
              </p:nvSpPr>
              <p:spPr bwMode="auto">
                <a:xfrm flipH="1">
                  <a:off x="6303375" y="6214575"/>
                  <a:ext cx="14446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01" name="Group 1248"/>
                <p:cNvGrpSpPr>
                  <a:grpSpLocks/>
                </p:cNvGrpSpPr>
                <p:nvPr/>
              </p:nvGrpSpPr>
              <p:grpSpPr bwMode="auto">
                <a:xfrm>
                  <a:off x="6879637" y="6216163"/>
                  <a:ext cx="142875" cy="287338"/>
                  <a:chOff x="2064" y="3748"/>
                  <a:chExt cx="272" cy="362"/>
                </a:xfrm>
              </p:grpSpPr>
              <p:sp>
                <p:nvSpPr>
                  <p:cNvPr id="135" name="Line 1249"/>
                  <p:cNvSpPr>
                    <a:spLocks noChangeShapeType="1"/>
                  </p:cNvSpPr>
                  <p:nvPr/>
                </p:nvSpPr>
                <p:spPr bwMode="auto">
                  <a:xfrm>
                    <a:off x="2200" y="3748"/>
                    <a:ext cx="0" cy="27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" name="Line 1250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4020"/>
                    <a:ext cx="272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" name="Line 125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" name="Line 12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9" name="Line 125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09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0" name="Line 125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5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1" name="Line 12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0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" name="Line 125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6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" name="Line 125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91" y="4065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2" name="Line 1258"/>
                <p:cNvSpPr>
                  <a:spLocks noChangeShapeType="1"/>
                </p:cNvSpPr>
                <p:nvPr/>
              </p:nvSpPr>
              <p:spPr bwMode="auto">
                <a:xfrm>
                  <a:off x="6951075" y="5927238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" name="Line 1259"/>
                <p:cNvSpPr>
                  <a:spLocks noChangeShapeType="1"/>
                </p:cNvSpPr>
                <p:nvPr/>
              </p:nvSpPr>
              <p:spPr bwMode="auto">
                <a:xfrm flipH="1">
                  <a:off x="6879637" y="6143138"/>
                  <a:ext cx="14446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4" name="Line 1260"/>
                <p:cNvSpPr>
                  <a:spLocks noChangeShapeType="1"/>
                </p:cNvSpPr>
                <p:nvPr/>
              </p:nvSpPr>
              <p:spPr bwMode="auto">
                <a:xfrm flipH="1">
                  <a:off x="6879637" y="6214575"/>
                  <a:ext cx="14446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05" name="Group 1261"/>
                <p:cNvGrpSpPr>
                  <a:grpSpLocks/>
                </p:cNvGrpSpPr>
                <p:nvPr/>
              </p:nvGrpSpPr>
              <p:grpSpPr bwMode="auto">
                <a:xfrm>
                  <a:off x="7166975" y="6214575"/>
                  <a:ext cx="142875" cy="287338"/>
                  <a:chOff x="2064" y="3748"/>
                  <a:chExt cx="272" cy="362"/>
                </a:xfrm>
              </p:grpSpPr>
              <p:sp>
                <p:nvSpPr>
                  <p:cNvPr id="126" name="Line 1262"/>
                  <p:cNvSpPr>
                    <a:spLocks noChangeShapeType="1"/>
                  </p:cNvSpPr>
                  <p:nvPr/>
                </p:nvSpPr>
                <p:spPr bwMode="auto">
                  <a:xfrm>
                    <a:off x="2200" y="3748"/>
                    <a:ext cx="0" cy="27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" name="Line 1263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4020"/>
                    <a:ext cx="272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" name="Line 12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" name="Line 12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" name="Line 12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09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" name="Line 126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5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2" name="Line 12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0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" name="Line 126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6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" name="Line 127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91" y="4065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6" name="Line 1271"/>
                <p:cNvSpPr>
                  <a:spLocks noChangeShapeType="1"/>
                </p:cNvSpPr>
                <p:nvPr/>
              </p:nvSpPr>
              <p:spPr bwMode="auto">
                <a:xfrm>
                  <a:off x="6374019" y="5925650"/>
                  <a:ext cx="1420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7" name="Line 1272"/>
                <p:cNvSpPr>
                  <a:spLocks noChangeShapeType="1"/>
                </p:cNvSpPr>
                <p:nvPr/>
              </p:nvSpPr>
              <p:spPr bwMode="auto">
                <a:xfrm>
                  <a:off x="6806612" y="5927238"/>
                  <a:ext cx="4333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8" name="Line 1273"/>
                <p:cNvSpPr>
                  <a:spLocks noChangeShapeType="1"/>
                </p:cNvSpPr>
                <p:nvPr/>
              </p:nvSpPr>
              <p:spPr bwMode="auto">
                <a:xfrm>
                  <a:off x="7240000" y="57827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9" name="Line 1274"/>
                <p:cNvSpPr>
                  <a:spLocks noChangeShapeType="1"/>
                </p:cNvSpPr>
                <p:nvPr/>
              </p:nvSpPr>
              <p:spPr bwMode="auto">
                <a:xfrm>
                  <a:off x="7166975" y="5782775"/>
                  <a:ext cx="144463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10" name="Group 1276"/>
                <p:cNvGrpSpPr>
                  <a:grpSpLocks/>
                </p:cNvGrpSpPr>
                <p:nvPr/>
              </p:nvGrpSpPr>
              <p:grpSpPr bwMode="auto">
                <a:xfrm rot="16200000" flipH="1">
                  <a:off x="6590712" y="5424000"/>
                  <a:ext cx="144463" cy="431800"/>
                  <a:chOff x="1111" y="3702"/>
                  <a:chExt cx="91" cy="272"/>
                </a:xfrm>
              </p:grpSpPr>
              <p:sp>
                <p:nvSpPr>
                  <p:cNvPr id="123" name="AutoShape 1277"/>
                  <p:cNvSpPr>
                    <a:spLocks noChangeArrowheads="1"/>
                  </p:cNvSpPr>
                  <p:nvPr/>
                </p:nvSpPr>
                <p:spPr bwMode="auto">
                  <a:xfrm>
                    <a:off x="1111" y="3793"/>
                    <a:ext cx="91" cy="9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algn="l" eaLnBrk="1" hangingPunct="1"/>
                    <a:endParaRPr lang="ja-JP" altLang="en-US"/>
                  </a:p>
                </p:txBody>
              </p:sp>
              <p:sp>
                <p:nvSpPr>
                  <p:cNvPr id="124" name="Line 1278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3793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" name="Line 1279"/>
                  <p:cNvSpPr>
                    <a:spLocks noChangeShapeType="1"/>
                  </p:cNvSpPr>
                  <p:nvPr/>
                </p:nvSpPr>
                <p:spPr bwMode="auto">
                  <a:xfrm>
                    <a:off x="1156" y="3702"/>
                    <a:ext cx="0" cy="27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11" name="Line 1280"/>
                <p:cNvSpPr>
                  <a:spLocks noChangeShapeType="1"/>
                </p:cNvSpPr>
                <p:nvPr/>
              </p:nvSpPr>
              <p:spPr bwMode="auto">
                <a:xfrm flipV="1">
                  <a:off x="6951075" y="5639900"/>
                  <a:ext cx="0" cy="2873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2" name="Line 1281"/>
                <p:cNvSpPr>
                  <a:spLocks noChangeShapeType="1"/>
                </p:cNvSpPr>
                <p:nvPr/>
              </p:nvSpPr>
              <p:spPr bwMode="auto">
                <a:xfrm flipV="1">
                  <a:off x="6376400" y="5639900"/>
                  <a:ext cx="0" cy="2873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" name="Line 1282"/>
                <p:cNvSpPr>
                  <a:spLocks noChangeShapeType="1"/>
                </p:cNvSpPr>
                <p:nvPr/>
              </p:nvSpPr>
              <p:spPr bwMode="auto">
                <a:xfrm>
                  <a:off x="6879637" y="5639900"/>
                  <a:ext cx="7143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" name="Line 1283"/>
                <p:cNvSpPr>
                  <a:spLocks noChangeShapeType="1"/>
                </p:cNvSpPr>
                <p:nvPr/>
              </p:nvSpPr>
              <p:spPr bwMode="auto">
                <a:xfrm>
                  <a:off x="6376400" y="5639900"/>
                  <a:ext cx="7143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" name="Oval 1284"/>
                <p:cNvSpPr>
                  <a:spLocks noChangeArrowheads="1"/>
                </p:cNvSpPr>
                <p:nvPr/>
              </p:nvSpPr>
              <p:spPr bwMode="auto">
                <a:xfrm>
                  <a:off x="6338300" y="5892313"/>
                  <a:ext cx="73025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116" name="Oval 1285"/>
                <p:cNvSpPr>
                  <a:spLocks noChangeArrowheads="1"/>
                </p:cNvSpPr>
                <p:nvPr/>
              </p:nvSpPr>
              <p:spPr bwMode="auto">
                <a:xfrm>
                  <a:off x="6912975" y="5892313"/>
                  <a:ext cx="73025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117" name="Oval 1286"/>
                <p:cNvSpPr>
                  <a:spLocks noChangeArrowheads="1"/>
                </p:cNvSpPr>
                <p:nvPr/>
              </p:nvSpPr>
              <p:spPr bwMode="auto">
                <a:xfrm>
                  <a:off x="7200312" y="5890725"/>
                  <a:ext cx="73025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118" name="Text Box 1294"/>
                <p:cNvSpPr txBox="1">
                  <a:spLocks noChangeArrowheads="1"/>
                </p:cNvSpPr>
                <p:nvPr/>
              </p:nvSpPr>
              <p:spPr bwMode="auto">
                <a:xfrm>
                  <a:off x="7230958" y="6149665"/>
                  <a:ext cx="423717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dirty="0" smtClean="0"/>
                    <a:t>47uF</a:t>
                  </a:r>
                  <a:r>
                    <a:rPr lang="en-US" altLang="ja-JP" sz="800" dirty="0"/>
                    <a:t/>
                  </a:r>
                  <a:br>
                    <a:rPr lang="en-US" altLang="ja-JP" sz="800" dirty="0"/>
                  </a:br>
                  <a:r>
                    <a:rPr lang="en-US" altLang="ja-JP" sz="800" dirty="0"/>
                    <a:t>50V</a:t>
                  </a:r>
                </a:p>
              </p:txBody>
            </p:sp>
            <p:sp>
              <p:nvSpPr>
                <p:cNvPr id="119" name="Text Box 1296"/>
                <p:cNvSpPr txBox="1">
                  <a:spLocks noChangeArrowheads="1"/>
                </p:cNvSpPr>
                <p:nvPr/>
              </p:nvSpPr>
              <p:spPr bwMode="auto">
                <a:xfrm>
                  <a:off x="7022512" y="5566875"/>
                  <a:ext cx="504825" cy="214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dirty="0" err="1"/>
                    <a:t>3.3V</a:t>
                  </a:r>
                  <a:endParaRPr lang="en-US" altLang="ja-JP" sz="800" dirty="0"/>
                </a:p>
              </p:txBody>
            </p:sp>
            <p:sp>
              <p:nvSpPr>
                <p:cNvPr id="120" name="Text Box 1299"/>
                <p:cNvSpPr txBox="1">
                  <a:spLocks noChangeArrowheads="1"/>
                </p:cNvSpPr>
                <p:nvPr/>
              </p:nvSpPr>
              <p:spPr bwMode="auto">
                <a:xfrm>
                  <a:off x="6299416" y="6185672"/>
                  <a:ext cx="504825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dirty="0" smtClean="0"/>
                    <a:t>105</a:t>
                  </a:r>
                  <a:endParaRPr lang="en-US" altLang="ja-JP" sz="800" dirty="0"/>
                </a:p>
              </p:txBody>
            </p:sp>
            <p:sp>
              <p:nvSpPr>
                <p:cNvPr id="121" name="Text Box 1300"/>
                <p:cNvSpPr txBox="1">
                  <a:spLocks noChangeArrowheads="1"/>
                </p:cNvSpPr>
                <p:nvPr/>
              </p:nvSpPr>
              <p:spPr bwMode="auto">
                <a:xfrm>
                  <a:off x="6667584" y="6186316"/>
                  <a:ext cx="504825" cy="214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dirty="0" smtClean="0"/>
                    <a:t>104</a:t>
                  </a:r>
                  <a:endParaRPr lang="en-US" altLang="ja-JP" sz="800" dirty="0"/>
                </a:p>
              </p:txBody>
            </p:sp>
            <p:sp>
              <p:nvSpPr>
                <p:cNvPr id="122" name="Text Box 1301"/>
                <p:cNvSpPr txBox="1">
                  <a:spLocks noChangeArrowheads="1"/>
                </p:cNvSpPr>
                <p:nvPr/>
              </p:nvSpPr>
              <p:spPr bwMode="auto">
                <a:xfrm>
                  <a:off x="6374812" y="6359038"/>
                  <a:ext cx="647700" cy="214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/>
                    <a:t>48033F</a:t>
                  </a:r>
                </a:p>
              </p:txBody>
            </p:sp>
          </p:grpSp>
          <p:sp>
            <p:nvSpPr>
              <p:cNvPr id="23" name="Rectangle 127"/>
              <p:cNvSpPr>
                <a:spLocks noChangeArrowheads="1"/>
              </p:cNvSpPr>
              <p:nvPr/>
            </p:nvSpPr>
            <p:spPr bwMode="auto">
              <a:xfrm rot="16200000">
                <a:off x="6575623" y="5820337"/>
                <a:ext cx="287337" cy="46647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sp>
            <p:nvSpPr>
              <p:cNvPr id="24" name="Oval 663"/>
              <p:cNvSpPr>
                <a:spLocks noChangeArrowheads="1"/>
              </p:cNvSpPr>
              <p:nvPr/>
            </p:nvSpPr>
            <p:spPr bwMode="auto">
              <a:xfrm>
                <a:off x="7245019" y="5551193"/>
                <a:ext cx="144462" cy="14446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800" dirty="0" smtClean="0"/>
                  <a:t>24</a:t>
                </a:r>
                <a:endParaRPr lang="en-US" altLang="ja-JP" sz="800" dirty="0"/>
              </a:p>
            </p:txBody>
          </p:sp>
          <p:sp>
            <p:nvSpPr>
              <p:cNvPr id="25" name="Oval 663"/>
              <p:cNvSpPr>
                <a:spLocks noChangeArrowheads="1"/>
              </p:cNvSpPr>
              <p:nvPr/>
            </p:nvSpPr>
            <p:spPr bwMode="auto">
              <a:xfrm>
                <a:off x="7246112" y="5701502"/>
                <a:ext cx="144462" cy="14446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800" dirty="0" smtClean="0"/>
                  <a:t>13</a:t>
                </a:r>
                <a:endParaRPr lang="en-US" altLang="ja-JP" sz="800" dirty="0"/>
              </a:p>
            </p:txBody>
          </p:sp>
          <p:sp>
            <p:nvSpPr>
              <p:cNvPr id="26" name="Oval 663"/>
              <p:cNvSpPr>
                <a:spLocks noChangeArrowheads="1"/>
              </p:cNvSpPr>
              <p:nvPr/>
            </p:nvSpPr>
            <p:spPr bwMode="auto">
              <a:xfrm>
                <a:off x="7245019" y="5845964"/>
                <a:ext cx="144462" cy="14446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800" dirty="0" smtClean="0"/>
                  <a:t>7</a:t>
                </a:r>
                <a:endParaRPr lang="en-US" altLang="ja-JP" sz="800" dirty="0"/>
              </a:p>
            </p:txBody>
          </p:sp>
          <p:grpSp>
            <p:nvGrpSpPr>
              <p:cNvPr id="27" name="Group 1261"/>
              <p:cNvGrpSpPr>
                <a:grpSpLocks/>
              </p:cNvGrpSpPr>
              <p:nvPr/>
            </p:nvGrpSpPr>
            <p:grpSpPr bwMode="auto">
              <a:xfrm>
                <a:off x="7428668" y="5623581"/>
                <a:ext cx="142875" cy="603251"/>
                <a:chOff x="2064" y="3350"/>
                <a:chExt cx="272" cy="760"/>
              </a:xfrm>
            </p:grpSpPr>
            <p:sp>
              <p:nvSpPr>
                <p:cNvPr id="85" name="Line 1262"/>
                <p:cNvSpPr>
                  <a:spLocks noChangeShapeType="1"/>
                </p:cNvSpPr>
                <p:nvPr/>
              </p:nvSpPr>
              <p:spPr bwMode="auto">
                <a:xfrm>
                  <a:off x="2198" y="3350"/>
                  <a:ext cx="2" cy="6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Line 1263"/>
                <p:cNvSpPr>
                  <a:spLocks noChangeShapeType="1"/>
                </p:cNvSpPr>
                <p:nvPr/>
              </p:nvSpPr>
              <p:spPr bwMode="auto">
                <a:xfrm>
                  <a:off x="2064" y="4020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Line 1264"/>
                <p:cNvSpPr>
                  <a:spLocks noChangeShapeType="1"/>
                </p:cNvSpPr>
                <p:nvPr/>
              </p:nvSpPr>
              <p:spPr bwMode="auto">
                <a:xfrm flipH="1">
                  <a:off x="2064" y="4020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Line 1265"/>
                <p:cNvSpPr>
                  <a:spLocks noChangeShapeType="1"/>
                </p:cNvSpPr>
                <p:nvPr/>
              </p:nvSpPr>
              <p:spPr bwMode="auto">
                <a:xfrm flipH="1">
                  <a:off x="2064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Line 1266"/>
                <p:cNvSpPr>
                  <a:spLocks noChangeShapeType="1"/>
                </p:cNvSpPr>
                <p:nvPr/>
              </p:nvSpPr>
              <p:spPr bwMode="auto">
                <a:xfrm flipH="1">
                  <a:off x="2109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Line 1267"/>
                <p:cNvSpPr>
                  <a:spLocks noChangeShapeType="1"/>
                </p:cNvSpPr>
                <p:nvPr/>
              </p:nvSpPr>
              <p:spPr bwMode="auto">
                <a:xfrm flipH="1">
                  <a:off x="2154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Line 1268"/>
                <p:cNvSpPr>
                  <a:spLocks noChangeShapeType="1"/>
                </p:cNvSpPr>
                <p:nvPr/>
              </p:nvSpPr>
              <p:spPr bwMode="auto">
                <a:xfrm flipH="1">
                  <a:off x="2200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Line 1269"/>
                <p:cNvSpPr>
                  <a:spLocks noChangeShapeType="1"/>
                </p:cNvSpPr>
                <p:nvPr/>
              </p:nvSpPr>
              <p:spPr bwMode="auto">
                <a:xfrm flipH="1">
                  <a:off x="2246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Line 1270"/>
                <p:cNvSpPr>
                  <a:spLocks noChangeShapeType="1"/>
                </p:cNvSpPr>
                <p:nvPr/>
              </p:nvSpPr>
              <p:spPr bwMode="auto">
                <a:xfrm flipH="1">
                  <a:off x="2291" y="4065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cxnSp>
            <p:nvCxnSpPr>
              <p:cNvPr id="28" name="直線コネクタ 27"/>
              <p:cNvCxnSpPr>
                <a:stCxn id="24" idx="6"/>
                <a:endCxn id="85" idx="0"/>
              </p:cNvCxnSpPr>
              <p:nvPr/>
            </p:nvCxnSpPr>
            <p:spPr>
              <a:xfrm>
                <a:off x="7389481" y="5623424"/>
                <a:ext cx="109574" cy="157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>
                <a:stCxn id="25" idx="6"/>
              </p:cNvCxnSpPr>
              <p:nvPr/>
            </p:nvCxnSpPr>
            <p:spPr>
              <a:xfrm>
                <a:off x="7390574" y="5773733"/>
                <a:ext cx="108481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>
                <a:stCxn id="26" idx="6"/>
              </p:cNvCxnSpPr>
              <p:nvPr/>
            </p:nvCxnSpPr>
            <p:spPr>
              <a:xfrm>
                <a:off x="7389481" y="5918195"/>
                <a:ext cx="10957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1286"/>
              <p:cNvSpPr>
                <a:spLocks noChangeArrowheads="1"/>
              </p:cNvSpPr>
              <p:nvPr/>
            </p:nvSpPr>
            <p:spPr bwMode="auto">
              <a:xfrm>
                <a:off x="7460424" y="5738014"/>
                <a:ext cx="73025" cy="714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sp>
            <p:nvSpPr>
              <p:cNvPr id="32" name="Oval 1286"/>
              <p:cNvSpPr>
                <a:spLocks noChangeArrowheads="1"/>
              </p:cNvSpPr>
              <p:nvPr/>
            </p:nvSpPr>
            <p:spPr bwMode="auto">
              <a:xfrm>
                <a:off x="7460424" y="5881683"/>
                <a:ext cx="73025" cy="714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sp>
            <p:nvSpPr>
              <p:cNvPr id="33" name="Text Box 669"/>
              <p:cNvSpPr txBox="1">
                <a:spLocks noChangeArrowheads="1"/>
              </p:cNvSpPr>
              <p:nvPr/>
            </p:nvSpPr>
            <p:spPr bwMode="auto">
              <a:xfrm>
                <a:off x="6897305" y="5536746"/>
                <a:ext cx="4318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800" b="1" dirty="0" err="1" smtClean="0"/>
                  <a:t>GNDSLDGND</a:t>
                </a:r>
                <a:endParaRPr lang="en-US" altLang="ja-JP" sz="800" b="1" dirty="0"/>
              </a:p>
            </p:txBody>
          </p:sp>
          <p:sp>
            <p:nvSpPr>
              <p:cNvPr id="34" name="Oval 663"/>
              <p:cNvSpPr>
                <a:spLocks noChangeArrowheads="1"/>
              </p:cNvSpPr>
              <p:nvPr/>
            </p:nvSpPr>
            <p:spPr bwMode="auto">
              <a:xfrm>
                <a:off x="7245019" y="5141267"/>
                <a:ext cx="144462" cy="14446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800" dirty="0" smtClean="0"/>
                  <a:t>21</a:t>
                </a:r>
                <a:endParaRPr lang="en-US" altLang="ja-JP" sz="800" dirty="0"/>
              </a:p>
            </p:txBody>
          </p:sp>
          <p:sp>
            <p:nvSpPr>
              <p:cNvPr id="35" name="Oval 663"/>
              <p:cNvSpPr>
                <a:spLocks noChangeArrowheads="1"/>
              </p:cNvSpPr>
              <p:nvPr/>
            </p:nvSpPr>
            <p:spPr bwMode="auto">
              <a:xfrm>
                <a:off x="7245019" y="5290534"/>
                <a:ext cx="144462" cy="14446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800" dirty="0" smtClean="0"/>
                  <a:t>15</a:t>
                </a:r>
                <a:endParaRPr lang="en-US" altLang="ja-JP" sz="800" dirty="0"/>
              </a:p>
            </p:txBody>
          </p:sp>
          <p:sp>
            <p:nvSpPr>
              <p:cNvPr id="36" name="Text Box 669"/>
              <p:cNvSpPr txBox="1">
                <a:spLocks noChangeArrowheads="1"/>
              </p:cNvSpPr>
              <p:nvPr/>
            </p:nvSpPr>
            <p:spPr bwMode="auto">
              <a:xfrm>
                <a:off x="6911547" y="5110402"/>
                <a:ext cx="431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800" b="1" dirty="0" err="1" smtClean="0"/>
                  <a:t>VCCVCC</a:t>
                </a:r>
                <a:endParaRPr lang="en-US" altLang="ja-JP" sz="800" b="1" dirty="0"/>
              </a:p>
            </p:txBody>
          </p:sp>
          <p:cxnSp>
            <p:nvCxnSpPr>
              <p:cNvPr id="37" name="直線コネクタ 36"/>
              <p:cNvCxnSpPr>
                <a:stCxn id="112" idx="1"/>
                <a:endCxn id="35" idx="6"/>
              </p:cNvCxnSpPr>
              <p:nvPr/>
            </p:nvCxnSpPr>
            <p:spPr>
              <a:xfrm flipH="1" flipV="1">
                <a:off x="7389481" y="5362765"/>
                <a:ext cx="367647" cy="79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/>
              <p:cNvCxnSpPr>
                <a:stCxn id="34" idx="6"/>
              </p:cNvCxnSpPr>
              <p:nvPr/>
            </p:nvCxnSpPr>
            <p:spPr>
              <a:xfrm flipV="1">
                <a:off x="7389481" y="5212897"/>
                <a:ext cx="107455" cy="601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7496509" y="5219097"/>
                <a:ext cx="0" cy="14429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Oval 1286"/>
              <p:cNvSpPr>
                <a:spLocks noChangeArrowheads="1"/>
              </p:cNvSpPr>
              <p:nvPr/>
            </p:nvSpPr>
            <p:spPr bwMode="auto">
              <a:xfrm>
                <a:off x="7460124" y="5323553"/>
                <a:ext cx="73025" cy="714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sp>
            <p:nvSpPr>
              <p:cNvPr id="41" name="Oval 1286"/>
              <p:cNvSpPr>
                <a:spLocks noChangeArrowheads="1"/>
              </p:cNvSpPr>
              <p:nvPr/>
            </p:nvSpPr>
            <p:spPr bwMode="auto">
              <a:xfrm>
                <a:off x="7717837" y="5323553"/>
                <a:ext cx="73025" cy="714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5445401" y="4142630"/>
                <a:ext cx="1147980" cy="1661040"/>
                <a:chOff x="5430811" y="4167478"/>
                <a:chExt cx="1147980" cy="1661040"/>
              </a:xfrm>
            </p:grpSpPr>
            <p:sp>
              <p:nvSpPr>
                <p:cNvPr id="55" name="Text Box 658"/>
                <p:cNvSpPr txBox="1">
                  <a:spLocks noChangeArrowheads="1"/>
                </p:cNvSpPr>
                <p:nvPr/>
              </p:nvSpPr>
              <p:spPr bwMode="auto">
                <a:xfrm>
                  <a:off x="5430811" y="4327794"/>
                  <a:ext cx="431800" cy="214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b="1" dirty="0" err="1"/>
                    <a:t>TxD</a:t>
                  </a:r>
                  <a:endParaRPr lang="en-US" altLang="ja-JP" sz="800" b="1" dirty="0"/>
                </a:p>
              </p:txBody>
            </p:sp>
            <p:sp>
              <p:nvSpPr>
                <p:cNvPr id="56" name="Text Box 659"/>
                <p:cNvSpPr txBox="1">
                  <a:spLocks noChangeArrowheads="1"/>
                </p:cNvSpPr>
                <p:nvPr/>
              </p:nvSpPr>
              <p:spPr bwMode="auto">
                <a:xfrm>
                  <a:off x="5431903" y="4167478"/>
                  <a:ext cx="431800" cy="214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b="1" dirty="0" err="1"/>
                    <a:t>RxD</a:t>
                  </a:r>
                  <a:endParaRPr lang="en-US" altLang="ja-JP" sz="800" b="1" dirty="0"/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5728927" y="4275884"/>
                  <a:ext cx="307787" cy="187009"/>
                  <a:chOff x="5949099" y="3004200"/>
                  <a:chExt cx="307787" cy="187009"/>
                </a:xfrm>
              </p:grpSpPr>
              <p:sp>
                <p:nvSpPr>
                  <p:cNvPr id="81" name="Line 6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49099" y="3189186"/>
                    <a:ext cx="307787" cy="2023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" name="Line 66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5949099" y="3004200"/>
                    <a:ext cx="307787" cy="63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8" name="Text Box 665"/>
                <p:cNvSpPr txBox="1">
                  <a:spLocks noChangeArrowheads="1"/>
                </p:cNvSpPr>
                <p:nvPr/>
              </p:nvSpPr>
              <p:spPr bwMode="auto">
                <a:xfrm>
                  <a:off x="6146991" y="4343989"/>
                  <a:ext cx="431800" cy="214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b="1" dirty="0" err="1"/>
                    <a:t>RxD</a:t>
                  </a:r>
                  <a:endParaRPr lang="en-US" altLang="ja-JP" sz="800" b="1" dirty="0"/>
                </a:p>
              </p:txBody>
            </p:sp>
            <p:sp>
              <p:nvSpPr>
                <p:cNvPr id="59" name="Text Box 666"/>
                <p:cNvSpPr txBox="1">
                  <a:spLocks noChangeArrowheads="1"/>
                </p:cNvSpPr>
                <p:nvPr/>
              </p:nvSpPr>
              <p:spPr bwMode="auto">
                <a:xfrm>
                  <a:off x="6139068" y="4194846"/>
                  <a:ext cx="431800" cy="214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b="1" dirty="0" err="1"/>
                    <a:t>TxD</a:t>
                  </a:r>
                  <a:endParaRPr lang="en-US" altLang="ja-JP" sz="800" b="1" dirty="0"/>
                </a:p>
              </p:txBody>
            </p:sp>
            <p:sp>
              <p:nvSpPr>
                <p:cNvPr id="60" name="Text Box 669"/>
                <p:cNvSpPr txBox="1">
                  <a:spLocks noChangeArrowheads="1"/>
                </p:cNvSpPr>
                <p:nvPr/>
              </p:nvSpPr>
              <p:spPr bwMode="auto">
                <a:xfrm>
                  <a:off x="6146991" y="4582760"/>
                  <a:ext cx="431800" cy="214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b="1" dirty="0" smtClean="0"/>
                    <a:t>/</a:t>
                  </a:r>
                  <a:r>
                    <a:rPr lang="en-US" altLang="ja-JP" sz="800" b="1" dirty="0" err="1" smtClean="0"/>
                    <a:t>RST</a:t>
                  </a:r>
                  <a:endParaRPr lang="en-US" altLang="ja-JP" sz="800" b="1" dirty="0"/>
                </a:p>
              </p:txBody>
            </p:sp>
            <p:sp>
              <p:nvSpPr>
                <p:cNvPr id="61" name="Line 700"/>
                <p:cNvSpPr>
                  <a:spLocks noChangeShapeType="1"/>
                </p:cNvSpPr>
                <p:nvPr/>
              </p:nvSpPr>
              <p:spPr bwMode="auto">
                <a:xfrm>
                  <a:off x="5876841" y="5468157"/>
                  <a:ext cx="1667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" name="Line 703"/>
                <p:cNvSpPr>
                  <a:spLocks noChangeShapeType="1"/>
                </p:cNvSpPr>
                <p:nvPr/>
              </p:nvSpPr>
              <p:spPr bwMode="auto">
                <a:xfrm>
                  <a:off x="5877933" y="5461138"/>
                  <a:ext cx="0" cy="30620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Oval 705"/>
                <p:cNvSpPr>
                  <a:spLocks noChangeArrowheads="1"/>
                </p:cNvSpPr>
                <p:nvPr/>
              </p:nvSpPr>
              <p:spPr bwMode="auto">
                <a:xfrm>
                  <a:off x="5841832" y="5577692"/>
                  <a:ext cx="73025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64" name="Oval 663"/>
                <p:cNvSpPr>
                  <a:spLocks noChangeArrowheads="1"/>
                </p:cNvSpPr>
                <p:nvPr/>
              </p:nvSpPr>
              <p:spPr bwMode="auto">
                <a:xfrm>
                  <a:off x="6040675" y="4378914"/>
                  <a:ext cx="144462" cy="144462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800" dirty="0" smtClean="0"/>
                    <a:t>5</a:t>
                  </a:r>
                  <a:endParaRPr lang="en-US" altLang="ja-JP" sz="800" dirty="0"/>
                </a:p>
              </p:txBody>
            </p:sp>
            <p:sp>
              <p:nvSpPr>
                <p:cNvPr id="65" name="Oval 663"/>
                <p:cNvSpPr>
                  <a:spLocks noChangeArrowheads="1"/>
                </p:cNvSpPr>
                <p:nvPr/>
              </p:nvSpPr>
              <p:spPr bwMode="auto">
                <a:xfrm>
                  <a:off x="5705513" y="4615924"/>
                  <a:ext cx="144462" cy="144462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800" dirty="0" smtClean="0"/>
                    <a:t>36</a:t>
                  </a:r>
                  <a:endParaRPr lang="en-US" altLang="ja-JP" sz="800" dirty="0"/>
                </a:p>
              </p:txBody>
            </p:sp>
            <p:sp>
              <p:nvSpPr>
                <p:cNvPr id="66" name="Oval 663"/>
                <p:cNvSpPr>
                  <a:spLocks noChangeArrowheads="1"/>
                </p:cNvSpPr>
                <p:nvPr/>
              </p:nvSpPr>
              <p:spPr bwMode="auto">
                <a:xfrm>
                  <a:off x="6040675" y="4214439"/>
                  <a:ext cx="144462" cy="144462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800" dirty="0" smtClean="0"/>
                    <a:t>1</a:t>
                  </a:r>
                  <a:endParaRPr lang="en-US" altLang="ja-JP" sz="800" dirty="0"/>
                </a:p>
              </p:txBody>
            </p:sp>
            <p:sp>
              <p:nvSpPr>
                <p:cNvPr id="67" name="Line 661"/>
                <p:cNvSpPr>
                  <a:spLocks noChangeShapeType="1"/>
                </p:cNvSpPr>
                <p:nvPr/>
              </p:nvSpPr>
              <p:spPr bwMode="auto">
                <a:xfrm flipV="1">
                  <a:off x="5856271" y="4688155"/>
                  <a:ext cx="1804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" name="Oval 663"/>
                <p:cNvSpPr>
                  <a:spLocks noChangeArrowheads="1"/>
                </p:cNvSpPr>
                <p:nvPr/>
              </p:nvSpPr>
              <p:spPr bwMode="auto">
                <a:xfrm>
                  <a:off x="6038032" y="4617223"/>
                  <a:ext cx="144462" cy="144462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800" dirty="0" smtClean="0"/>
                    <a:t>19</a:t>
                  </a:r>
                  <a:endParaRPr lang="en-US" altLang="ja-JP" sz="800" dirty="0"/>
                </a:p>
              </p:txBody>
            </p:sp>
            <p:sp>
              <p:nvSpPr>
                <p:cNvPr id="69" name="Oval 663"/>
                <p:cNvSpPr>
                  <a:spLocks noChangeArrowheads="1"/>
                </p:cNvSpPr>
                <p:nvPr/>
              </p:nvSpPr>
              <p:spPr bwMode="auto">
                <a:xfrm>
                  <a:off x="6038032" y="4988422"/>
                  <a:ext cx="144462" cy="144462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/>
                  <a:r>
                    <a:rPr lang="ja-JP" altLang="en-US" sz="800" dirty="0" smtClean="0"/>
                    <a:t>３</a:t>
                  </a:r>
                  <a:endParaRPr lang="en-US" altLang="ja-JP" sz="800" dirty="0"/>
                </a:p>
              </p:txBody>
            </p:sp>
            <p:sp>
              <p:nvSpPr>
                <p:cNvPr id="70" name="Oval 663"/>
                <p:cNvSpPr>
                  <a:spLocks noChangeArrowheads="1"/>
                </p:cNvSpPr>
                <p:nvPr/>
              </p:nvSpPr>
              <p:spPr bwMode="auto">
                <a:xfrm>
                  <a:off x="6038032" y="5135727"/>
                  <a:ext cx="144462" cy="144462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800" dirty="0" smtClean="0"/>
                    <a:t>10</a:t>
                  </a:r>
                  <a:endParaRPr lang="en-US" altLang="ja-JP" sz="800" dirty="0"/>
                </a:p>
              </p:txBody>
            </p:sp>
            <p:sp>
              <p:nvSpPr>
                <p:cNvPr id="71" name="Oval 663"/>
                <p:cNvSpPr>
                  <a:spLocks noChangeArrowheads="1"/>
                </p:cNvSpPr>
                <p:nvPr/>
              </p:nvSpPr>
              <p:spPr bwMode="auto">
                <a:xfrm>
                  <a:off x="6042570" y="5389105"/>
                  <a:ext cx="144462" cy="144462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800" dirty="0" smtClean="0"/>
                    <a:t>2</a:t>
                  </a:r>
                  <a:endParaRPr lang="en-US" altLang="ja-JP" sz="800" dirty="0"/>
                </a:p>
              </p:txBody>
            </p:sp>
            <p:sp>
              <p:nvSpPr>
                <p:cNvPr id="72" name="Oval 663"/>
                <p:cNvSpPr>
                  <a:spLocks noChangeArrowheads="1"/>
                </p:cNvSpPr>
                <p:nvPr/>
              </p:nvSpPr>
              <p:spPr bwMode="auto">
                <a:xfrm>
                  <a:off x="6042515" y="5536753"/>
                  <a:ext cx="144462" cy="144462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800" dirty="0" smtClean="0"/>
                    <a:t>8</a:t>
                  </a:r>
                  <a:endParaRPr lang="en-US" altLang="ja-JP" sz="800" dirty="0"/>
                </a:p>
              </p:txBody>
            </p:sp>
            <p:sp>
              <p:nvSpPr>
                <p:cNvPr id="73" name="Oval 663"/>
                <p:cNvSpPr>
                  <a:spLocks noChangeArrowheads="1"/>
                </p:cNvSpPr>
                <p:nvPr/>
              </p:nvSpPr>
              <p:spPr bwMode="auto">
                <a:xfrm>
                  <a:off x="6038206" y="5684056"/>
                  <a:ext cx="144462" cy="144462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/>
                  <a:r>
                    <a:rPr lang="en-US" altLang="ja-JP" sz="800" dirty="0" smtClean="0"/>
                    <a:t>9</a:t>
                  </a:r>
                  <a:endParaRPr lang="en-US" altLang="ja-JP" sz="800" dirty="0"/>
                </a:p>
              </p:txBody>
            </p:sp>
            <p:sp>
              <p:nvSpPr>
                <p:cNvPr id="74" name="Text Box 698"/>
                <p:cNvSpPr txBox="1">
                  <a:spLocks noChangeArrowheads="1"/>
                </p:cNvSpPr>
                <p:nvPr/>
              </p:nvSpPr>
              <p:spPr bwMode="auto">
                <a:xfrm>
                  <a:off x="6120738" y="4988740"/>
                  <a:ext cx="445348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700" b="1" dirty="0" smtClean="0"/>
                    <a:t>/</a:t>
                  </a:r>
                  <a:r>
                    <a:rPr lang="en-US" altLang="ja-JP" sz="700" b="1" dirty="0" err="1" smtClean="0"/>
                    <a:t>RTS</a:t>
                  </a:r>
                  <a:r>
                    <a:rPr lang="en-US" altLang="ja-JP" sz="700" b="1" dirty="0" smtClean="0"/>
                    <a:t/>
                  </a:r>
                  <a:br>
                    <a:rPr lang="en-US" altLang="ja-JP" sz="700" b="1" dirty="0" smtClean="0"/>
                  </a:br>
                  <a:r>
                    <a:rPr lang="en-US" altLang="ja-JP" sz="700" b="1" dirty="0" smtClean="0"/>
                    <a:t>/CTS</a:t>
                  </a:r>
                  <a:endParaRPr lang="en-US" altLang="ja-JP" sz="700" b="1" dirty="0"/>
                </a:p>
              </p:txBody>
            </p:sp>
            <p:cxnSp>
              <p:nvCxnSpPr>
                <p:cNvPr id="75" name="直線コネクタ 74"/>
                <p:cNvCxnSpPr/>
                <p:nvPr/>
              </p:nvCxnSpPr>
              <p:spPr>
                <a:xfrm flipH="1">
                  <a:off x="5877933" y="5076527"/>
                  <a:ext cx="15380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線コネクタ 75"/>
                <p:cNvCxnSpPr/>
                <p:nvPr/>
              </p:nvCxnSpPr>
              <p:spPr>
                <a:xfrm>
                  <a:off x="5877933" y="5076527"/>
                  <a:ext cx="0" cy="14605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線コネクタ 76"/>
                <p:cNvCxnSpPr/>
                <p:nvPr/>
              </p:nvCxnSpPr>
              <p:spPr>
                <a:xfrm>
                  <a:off x="5877933" y="5222577"/>
                  <a:ext cx="15380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Text Box 704"/>
                <p:cNvSpPr txBox="1">
                  <a:spLocks noChangeArrowheads="1"/>
                </p:cNvSpPr>
                <p:nvPr/>
              </p:nvSpPr>
              <p:spPr bwMode="auto">
                <a:xfrm>
                  <a:off x="6127151" y="5407463"/>
                  <a:ext cx="401737" cy="4154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700" b="1" dirty="0" smtClean="0"/>
                    <a:t>/</a:t>
                  </a:r>
                  <a:r>
                    <a:rPr lang="en-US" altLang="ja-JP" sz="700" b="1" dirty="0" err="1" smtClean="0"/>
                    <a:t>DTR</a:t>
                  </a:r>
                  <a:r>
                    <a:rPr lang="en-US" altLang="ja-JP" sz="700" b="1" dirty="0" smtClean="0"/>
                    <a:t/>
                  </a:r>
                  <a:br>
                    <a:rPr lang="en-US" altLang="ja-JP" sz="700" b="1" dirty="0" smtClean="0"/>
                  </a:br>
                  <a:r>
                    <a:rPr lang="en-US" altLang="ja-JP" sz="700" b="1" dirty="0" smtClean="0"/>
                    <a:t>/</a:t>
                  </a:r>
                  <a:r>
                    <a:rPr lang="en-US" altLang="ja-JP" sz="700" b="1" dirty="0" err="1" smtClean="0"/>
                    <a:t>DSR</a:t>
                  </a:r>
                  <a:r>
                    <a:rPr lang="en-US" altLang="ja-JP" sz="700" b="1" dirty="0" smtClean="0"/>
                    <a:t/>
                  </a:r>
                  <a:br>
                    <a:rPr lang="en-US" altLang="ja-JP" sz="700" b="1" dirty="0" smtClean="0"/>
                  </a:br>
                  <a:r>
                    <a:rPr lang="en-US" altLang="ja-JP" sz="700" b="1" dirty="0" smtClean="0"/>
                    <a:t>/</a:t>
                  </a:r>
                  <a:r>
                    <a:rPr lang="en-US" altLang="ja-JP" sz="700" b="1" dirty="0" err="1" smtClean="0"/>
                    <a:t>DCD</a:t>
                  </a:r>
                  <a:endParaRPr lang="en-US" altLang="ja-JP" sz="700" b="1" dirty="0"/>
                </a:p>
              </p:txBody>
            </p:sp>
            <p:sp>
              <p:nvSpPr>
                <p:cNvPr id="79" name="Line 700"/>
                <p:cNvSpPr>
                  <a:spLocks noChangeShapeType="1"/>
                </p:cNvSpPr>
                <p:nvPr/>
              </p:nvSpPr>
              <p:spPr bwMode="auto">
                <a:xfrm>
                  <a:off x="5876841" y="5767339"/>
                  <a:ext cx="1667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Line 700"/>
                <p:cNvSpPr>
                  <a:spLocks noChangeShapeType="1"/>
                </p:cNvSpPr>
                <p:nvPr/>
              </p:nvSpPr>
              <p:spPr bwMode="auto">
                <a:xfrm>
                  <a:off x="5876841" y="5621188"/>
                  <a:ext cx="16675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3" name="Oval 663"/>
              <p:cNvSpPr>
                <a:spLocks noChangeArrowheads="1"/>
              </p:cNvSpPr>
              <p:nvPr/>
            </p:nvSpPr>
            <p:spPr bwMode="auto">
              <a:xfrm>
                <a:off x="7245019" y="4184190"/>
                <a:ext cx="144462" cy="14446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800" dirty="0" smtClean="0"/>
                  <a:t>23</a:t>
                </a:r>
                <a:endParaRPr lang="en-US" altLang="ja-JP" sz="800" dirty="0"/>
              </a:p>
            </p:txBody>
          </p:sp>
          <p:sp>
            <p:nvSpPr>
              <p:cNvPr id="44" name="Oval 663"/>
              <p:cNvSpPr>
                <a:spLocks noChangeArrowheads="1"/>
              </p:cNvSpPr>
              <p:nvPr/>
            </p:nvSpPr>
            <p:spPr bwMode="auto">
              <a:xfrm>
                <a:off x="7245019" y="4339948"/>
                <a:ext cx="144462" cy="14446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800" dirty="0" smtClean="0"/>
                  <a:t>22</a:t>
                </a:r>
                <a:endParaRPr lang="en-US" altLang="ja-JP" sz="800" dirty="0"/>
              </a:p>
            </p:txBody>
          </p:sp>
          <p:sp>
            <p:nvSpPr>
              <p:cNvPr id="45" name="Text Box 670"/>
              <p:cNvSpPr txBox="1">
                <a:spLocks noChangeArrowheads="1"/>
              </p:cNvSpPr>
              <p:nvPr/>
            </p:nvSpPr>
            <p:spPr bwMode="auto">
              <a:xfrm>
                <a:off x="6921433" y="4139005"/>
                <a:ext cx="431800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800" b="1" dirty="0" err="1"/>
                  <a:t>CB0</a:t>
                </a:r>
                <a:endParaRPr lang="en-US" altLang="ja-JP" sz="800" b="1" dirty="0"/>
              </a:p>
            </p:txBody>
          </p:sp>
          <p:sp>
            <p:nvSpPr>
              <p:cNvPr id="46" name="Text Box 671"/>
              <p:cNvSpPr txBox="1">
                <a:spLocks noChangeArrowheads="1"/>
              </p:cNvSpPr>
              <p:nvPr/>
            </p:nvSpPr>
            <p:spPr bwMode="auto">
              <a:xfrm>
                <a:off x="6923462" y="4289314"/>
                <a:ext cx="431800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800" b="1" dirty="0" err="1"/>
                  <a:t>CB1</a:t>
                </a:r>
                <a:endParaRPr lang="en-US" altLang="ja-JP" sz="800" b="1" dirty="0"/>
              </a:p>
            </p:txBody>
          </p:sp>
          <p:cxnSp>
            <p:nvCxnSpPr>
              <p:cNvPr id="47" name="直線コネクタ 46"/>
              <p:cNvCxnSpPr/>
              <p:nvPr/>
            </p:nvCxnSpPr>
            <p:spPr>
              <a:xfrm>
                <a:off x="7393418" y="4253001"/>
                <a:ext cx="26667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7393418" y="4404866"/>
                <a:ext cx="26667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 Box 670"/>
              <p:cNvSpPr txBox="1">
                <a:spLocks noChangeArrowheads="1"/>
              </p:cNvSpPr>
              <p:nvPr/>
            </p:nvSpPr>
            <p:spPr bwMode="auto">
              <a:xfrm>
                <a:off x="7599258" y="4135709"/>
                <a:ext cx="431800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800" b="1" dirty="0" err="1"/>
                  <a:t>CB0</a:t>
                </a:r>
                <a:endParaRPr lang="en-US" altLang="ja-JP" sz="800" b="1" dirty="0"/>
              </a:p>
            </p:txBody>
          </p:sp>
          <p:sp>
            <p:nvSpPr>
              <p:cNvPr id="50" name="Text Box 671"/>
              <p:cNvSpPr txBox="1">
                <a:spLocks noChangeArrowheads="1"/>
              </p:cNvSpPr>
              <p:nvPr/>
            </p:nvSpPr>
            <p:spPr bwMode="auto">
              <a:xfrm>
                <a:off x="7599258" y="4295113"/>
                <a:ext cx="431800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800" b="1" dirty="0" err="1"/>
                  <a:t>CB1</a:t>
                </a:r>
                <a:endParaRPr lang="en-US" altLang="ja-JP" sz="800" b="1" dirty="0"/>
              </a:p>
            </p:txBody>
          </p:sp>
          <p:sp>
            <p:nvSpPr>
              <p:cNvPr id="51" name="Oval 663"/>
              <p:cNvSpPr>
                <a:spLocks noChangeArrowheads="1"/>
              </p:cNvSpPr>
              <p:nvPr/>
            </p:nvSpPr>
            <p:spPr bwMode="auto">
              <a:xfrm>
                <a:off x="7248737" y="4584550"/>
                <a:ext cx="144462" cy="14446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800" dirty="0" smtClean="0"/>
                  <a:t>19</a:t>
                </a:r>
                <a:endParaRPr lang="en-US" altLang="ja-JP" sz="800" dirty="0"/>
              </a:p>
            </p:txBody>
          </p:sp>
          <p:cxnSp>
            <p:nvCxnSpPr>
              <p:cNvPr id="52" name="直線コネクタ 51"/>
              <p:cNvCxnSpPr/>
              <p:nvPr/>
            </p:nvCxnSpPr>
            <p:spPr>
              <a:xfrm>
                <a:off x="7393418" y="4663307"/>
                <a:ext cx="26667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 Box 671"/>
              <p:cNvSpPr txBox="1">
                <a:spLocks noChangeArrowheads="1"/>
              </p:cNvSpPr>
              <p:nvPr/>
            </p:nvSpPr>
            <p:spPr bwMode="auto">
              <a:xfrm>
                <a:off x="6936418" y="4528013"/>
                <a:ext cx="431800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800" b="1" dirty="0" err="1" smtClean="0"/>
                  <a:t>3V3</a:t>
                </a:r>
                <a:endParaRPr lang="en-US" altLang="ja-JP" sz="800" b="1" dirty="0"/>
              </a:p>
            </p:txBody>
          </p:sp>
          <p:sp>
            <p:nvSpPr>
              <p:cNvPr id="54" name="Text Box 671"/>
              <p:cNvSpPr txBox="1">
                <a:spLocks noChangeArrowheads="1"/>
              </p:cNvSpPr>
              <p:nvPr/>
            </p:nvSpPr>
            <p:spPr bwMode="auto">
              <a:xfrm>
                <a:off x="7618818" y="4556475"/>
                <a:ext cx="431800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800" b="1" dirty="0" err="1" smtClean="0"/>
                  <a:t>3V3</a:t>
                </a:r>
                <a:endParaRPr lang="en-US" altLang="ja-JP" sz="800" b="1" dirty="0"/>
              </a:p>
            </p:txBody>
          </p:sp>
        </p:grpSp>
        <p:sp>
          <p:nvSpPr>
            <p:cNvPr id="18" name="Text Box 658"/>
            <p:cNvSpPr txBox="1">
              <a:spLocks noChangeArrowheads="1"/>
            </p:cNvSpPr>
            <p:nvPr/>
          </p:nvSpPr>
          <p:spPr bwMode="auto">
            <a:xfrm>
              <a:off x="5622673" y="4563959"/>
              <a:ext cx="5699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ja-JP" sz="800" b="1" dirty="0" smtClean="0"/>
                <a:t>/Reset</a:t>
              </a:r>
              <a:endParaRPr lang="en-US" altLang="ja-JP" sz="800" b="1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7991781" y="4936824"/>
              <a:ext cx="6096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/>
                <a:t>1A</a:t>
              </a:r>
              <a:r>
                <a:rPr kumimoji="1" lang="ja-JP" altLang="en-US" sz="1000" dirty="0" smtClean="0"/>
                <a:t>級</a:t>
              </a:r>
              <a:endParaRPr kumimoji="1" lang="ja-JP" altLang="en-US" sz="1000" dirty="0"/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050" y="3755351"/>
            <a:ext cx="2911538" cy="311178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66" y="2638880"/>
            <a:ext cx="2352675" cy="3800475"/>
          </a:xfrm>
          <a:prstGeom prst="rect">
            <a:avLst/>
          </a:prstGeom>
        </p:spPr>
      </p:pic>
      <p:grpSp>
        <p:nvGrpSpPr>
          <p:cNvPr id="332" name="グループ化 331"/>
          <p:cNvGrpSpPr/>
          <p:nvPr/>
        </p:nvGrpSpPr>
        <p:grpSpPr>
          <a:xfrm>
            <a:off x="1776701" y="446727"/>
            <a:ext cx="6165058" cy="3222953"/>
            <a:chOff x="1776701" y="446727"/>
            <a:chExt cx="6165058" cy="3222953"/>
          </a:xfrm>
        </p:grpSpPr>
        <p:sp>
          <p:nvSpPr>
            <p:cNvPr id="286" name="Text Box 144"/>
            <p:cNvSpPr txBox="1">
              <a:spLocks noChangeArrowheads="1"/>
            </p:cNvSpPr>
            <p:nvPr/>
          </p:nvSpPr>
          <p:spPr bwMode="auto">
            <a:xfrm>
              <a:off x="4868679" y="489371"/>
              <a:ext cx="430244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ja-JP" sz="1000" dirty="0" smtClean="0">
                  <a:latin typeface="Times New Roman" panose="02020603050405020304" pitchFamily="18" charset="0"/>
                </a:rPr>
                <a:t>+</a:t>
              </a:r>
              <a:r>
                <a:rPr lang="en-US" altLang="ja-JP" sz="1000" dirty="0" err="1" smtClean="0">
                  <a:latin typeface="Times New Roman" panose="02020603050405020304" pitchFamily="18" charset="0"/>
                </a:rPr>
                <a:t>5V</a:t>
              </a:r>
              <a:endParaRPr lang="en-US" altLang="ja-JP" sz="100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331" name="グループ化 330"/>
            <p:cNvGrpSpPr/>
            <p:nvPr/>
          </p:nvGrpSpPr>
          <p:grpSpPr>
            <a:xfrm>
              <a:off x="1776701" y="446727"/>
              <a:ext cx="6165058" cy="3222953"/>
              <a:chOff x="2819891" y="524001"/>
              <a:chExt cx="6165058" cy="3222953"/>
            </a:xfrm>
          </p:grpSpPr>
          <p:grpSp>
            <p:nvGrpSpPr>
              <p:cNvPr id="298" name="グループ化 297"/>
              <p:cNvGrpSpPr/>
              <p:nvPr/>
            </p:nvGrpSpPr>
            <p:grpSpPr>
              <a:xfrm>
                <a:off x="4573123" y="798997"/>
                <a:ext cx="4411826" cy="2819400"/>
                <a:chOff x="3761115" y="568908"/>
                <a:chExt cx="4411826" cy="2819400"/>
              </a:xfrm>
            </p:grpSpPr>
            <p:pic>
              <p:nvPicPr>
                <p:cNvPr id="294" name="図 29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62866" y="568908"/>
                  <a:ext cx="4410075" cy="2819400"/>
                </a:xfrm>
                <a:prstGeom prst="rect">
                  <a:avLst/>
                </a:prstGeom>
              </p:spPr>
            </p:pic>
            <p:sp>
              <p:nvSpPr>
                <p:cNvPr id="296" name="正方形/長方形 295"/>
                <p:cNvSpPr/>
                <p:nvPr/>
              </p:nvSpPr>
              <p:spPr>
                <a:xfrm>
                  <a:off x="3761115" y="645585"/>
                  <a:ext cx="1043929" cy="1169758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正方形/長方形 296"/>
                <p:cNvSpPr/>
                <p:nvPr/>
              </p:nvSpPr>
              <p:spPr>
                <a:xfrm>
                  <a:off x="4480433" y="1369191"/>
                  <a:ext cx="654588" cy="469615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4559785" y="2321481"/>
                <a:ext cx="1151731" cy="1425473"/>
                <a:chOff x="7452395" y="2584389"/>
                <a:chExt cx="1151731" cy="1425473"/>
              </a:xfrm>
            </p:grpSpPr>
            <p:sp>
              <p:nvSpPr>
                <p:cNvPr id="210" name="Text Box 129"/>
                <p:cNvSpPr txBox="1">
                  <a:spLocks noChangeArrowheads="1"/>
                </p:cNvSpPr>
                <p:nvPr/>
              </p:nvSpPr>
              <p:spPr bwMode="auto">
                <a:xfrm>
                  <a:off x="7456882" y="3559556"/>
                  <a:ext cx="576262" cy="244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1000" dirty="0" err="1">
                      <a:latin typeface="Times New Roman" panose="02020603050405020304" pitchFamily="18" charset="0"/>
                    </a:rPr>
                    <a:t>470Ω</a:t>
                  </a:r>
                  <a:endParaRPr lang="en-US" altLang="ja-JP" sz="1000" dirty="0"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211" name="Group 130"/>
                <p:cNvGrpSpPr>
                  <a:grpSpLocks/>
                </p:cNvGrpSpPr>
                <p:nvPr/>
              </p:nvGrpSpPr>
              <p:grpSpPr bwMode="auto">
                <a:xfrm rot="16200000">
                  <a:off x="7561139" y="3397088"/>
                  <a:ext cx="647700" cy="144462"/>
                  <a:chOff x="1111" y="663"/>
                  <a:chExt cx="680" cy="91"/>
                </a:xfrm>
              </p:grpSpPr>
              <p:sp>
                <p:nvSpPr>
                  <p:cNvPr id="247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709"/>
                    <a:ext cx="13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" name="Line 1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7" y="663"/>
                    <a:ext cx="45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1292" y="663"/>
                    <a:ext cx="46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" name="Line 1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38" y="663"/>
                    <a:ext cx="45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383" y="663"/>
                    <a:ext cx="46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" name="Line 1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29" y="663"/>
                    <a:ext cx="45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663"/>
                    <a:ext cx="46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" name="Line 1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20" y="663"/>
                    <a:ext cx="45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564" y="663"/>
                    <a:ext cx="46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6" name="Line 1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10" y="709"/>
                    <a:ext cx="45" cy="45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7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55" y="709"/>
                    <a:ext cx="13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12" name="Line 142"/>
                <p:cNvSpPr>
                  <a:spLocks noChangeShapeType="1"/>
                </p:cNvSpPr>
                <p:nvPr/>
              </p:nvSpPr>
              <p:spPr bwMode="auto">
                <a:xfrm>
                  <a:off x="7811964" y="2714463"/>
                  <a:ext cx="14446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" name="Line 143"/>
                <p:cNvSpPr>
                  <a:spLocks noChangeShapeType="1"/>
                </p:cNvSpPr>
                <p:nvPr/>
              </p:nvSpPr>
              <p:spPr bwMode="auto">
                <a:xfrm>
                  <a:off x="7883401" y="2714463"/>
                  <a:ext cx="0" cy="14446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7488114" y="2590613"/>
                  <a:ext cx="576262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1000" dirty="0" err="1" smtClean="0">
                      <a:latin typeface="Times New Roman" panose="02020603050405020304" pitchFamily="18" charset="0"/>
                    </a:rPr>
                    <a:t>3V3</a:t>
                  </a:r>
                  <a:endParaRPr lang="en-US" altLang="ja-JP" sz="1000" dirty="0" smtClean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15" name="Oval 145"/>
                <p:cNvSpPr>
                  <a:spLocks noChangeArrowheads="1"/>
                </p:cNvSpPr>
                <p:nvPr/>
              </p:nvSpPr>
              <p:spPr bwMode="auto">
                <a:xfrm>
                  <a:off x="7740526" y="2858925"/>
                  <a:ext cx="287337" cy="287337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216" name="AutoShape 146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7810376" y="2930363"/>
                  <a:ext cx="144462" cy="142875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217" name="Line 14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7883401" y="3000213"/>
                  <a:ext cx="0" cy="1444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" name="Line 148"/>
                <p:cNvSpPr>
                  <a:spLocks noChangeShapeType="1"/>
                </p:cNvSpPr>
                <p:nvPr/>
              </p:nvSpPr>
              <p:spPr bwMode="auto">
                <a:xfrm rot="5400000">
                  <a:off x="7777039" y="2822413"/>
                  <a:ext cx="2159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" name="Line 149"/>
                <p:cNvSpPr>
                  <a:spLocks noChangeShapeType="1"/>
                </p:cNvSpPr>
                <p:nvPr/>
              </p:nvSpPr>
              <p:spPr bwMode="auto">
                <a:xfrm rot="5400000">
                  <a:off x="7777039" y="3182775"/>
                  <a:ext cx="2159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" name="Freeform 150"/>
                <p:cNvSpPr>
                  <a:spLocks/>
                </p:cNvSpPr>
                <p:nvPr/>
              </p:nvSpPr>
              <p:spPr bwMode="auto">
                <a:xfrm flipH="1">
                  <a:off x="7524626" y="2901788"/>
                  <a:ext cx="303212" cy="101600"/>
                </a:xfrm>
                <a:custGeom>
                  <a:avLst/>
                  <a:gdLst>
                    <a:gd name="T0" fmla="*/ 0 w 191"/>
                    <a:gd name="T1" fmla="*/ 64 h 64"/>
                    <a:gd name="T2" fmla="*/ 100 w 191"/>
                    <a:gd name="T3" fmla="*/ 8 h 64"/>
                    <a:gd name="T4" fmla="*/ 92 w 191"/>
                    <a:gd name="T5" fmla="*/ 64 h 64"/>
                    <a:gd name="T6" fmla="*/ 191 w 191"/>
                    <a:gd name="T7" fmla="*/ 0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91"/>
                    <a:gd name="T13" fmla="*/ 0 h 64"/>
                    <a:gd name="T14" fmla="*/ 191 w 191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1" h="64">
                      <a:moveTo>
                        <a:pt x="0" y="64"/>
                      </a:moveTo>
                      <a:lnTo>
                        <a:pt x="100" y="8"/>
                      </a:lnTo>
                      <a:lnTo>
                        <a:pt x="92" y="64"/>
                      </a:lnTo>
                      <a:lnTo>
                        <a:pt x="191" y="0"/>
                      </a:lnTo>
                    </a:path>
                  </a:pathLst>
                </a:custGeom>
                <a:noFill/>
                <a:ln w="19050">
                  <a:solidFill>
                    <a:srgbClr val="FF33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1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7940933" y="3560653"/>
                  <a:ext cx="503236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1000" dirty="0" err="1">
                      <a:latin typeface="Times New Roman" panose="02020603050405020304" pitchFamily="18" charset="0"/>
                    </a:rPr>
                    <a:t>470Ω</a:t>
                  </a:r>
                  <a:endParaRPr lang="en-US" altLang="ja-JP" sz="1000" dirty="0"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222" name="Group 152"/>
                <p:cNvGrpSpPr>
                  <a:grpSpLocks/>
                </p:cNvGrpSpPr>
                <p:nvPr/>
              </p:nvGrpSpPr>
              <p:grpSpPr bwMode="auto">
                <a:xfrm rot="16200000">
                  <a:off x="8065964" y="3398675"/>
                  <a:ext cx="647700" cy="144462"/>
                  <a:chOff x="1111" y="663"/>
                  <a:chExt cx="680" cy="91"/>
                </a:xfrm>
              </p:grpSpPr>
              <p:sp>
                <p:nvSpPr>
                  <p:cNvPr id="236" name="Line 153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709"/>
                    <a:ext cx="13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" name="Line 1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7" y="663"/>
                    <a:ext cx="45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8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1292" y="663"/>
                    <a:ext cx="46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" name="Line 1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38" y="663"/>
                    <a:ext cx="45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383" y="663"/>
                    <a:ext cx="46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" name="Line 1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29" y="663"/>
                    <a:ext cx="45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663"/>
                    <a:ext cx="46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" name="Line 1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20" y="663"/>
                    <a:ext cx="45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1564" y="663"/>
                    <a:ext cx="46" cy="9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5" name="Line 1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10" y="709"/>
                    <a:ext cx="45" cy="45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655" y="709"/>
                    <a:ext cx="13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3" name="Line 164"/>
                <p:cNvSpPr>
                  <a:spLocks noChangeShapeType="1"/>
                </p:cNvSpPr>
                <p:nvPr/>
              </p:nvSpPr>
              <p:spPr bwMode="auto">
                <a:xfrm>
                  <a:off x="8316789" y="2714463"/>
                  <a:ext cx="14446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" name="Line 165"/>
                <p:cNvSpPr>
                  <a:spLocks noChangeShapeType="1"/>
                </p:cNvSpPr>
                <p:nvPr/>
              </p:nvSpPr>
              <p:spPr bwMode="auto">
                <a:xfrm>
                  <a:off x="8388226" y="2714463"/>
                  <a:ext cx="0" cy="14446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" name="Text Box 166"/>
                <p:cNvSpPr txBox="1">
                  <a:spLocks noChangeArrowheads="1"/>
                </p:cNvSpPr>
                <p:nvPr/>
              </p:nvSpPr>
              <p:spPr bwMode="auto">
                <a:xfrm>
                  <a:off x="7985033" y="2584389"/>
                  <a:ext cx="431800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1000" dirty="0" err="1" smtClean="0">
                      <a:latin typeface="Times New Roman" panose="02020603050405020304" pitchFamily="18" charset="0"/>
                    </a:rPr>
                    <a:t>3V3</a:t>
                  </a:r>
                  <a:endParaRPr lang="en-US" altLang="ja-JP" sz="1000" dirty="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26" name="Oval 167"/>
                <p:cNvSpPr>
                  <a:spLocks noChangeArrowheads="1"/>
                </p:cNvSpPr>
                <p:nvPr/>
              </p:nvSpPr>
              <p:spPr bwMode="auto">
                <a:xfrm>
                  <a:off x="8245351" y="2858925"/>
                  <a:ext cx="287337" cy="287337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227" name="AutoShape 168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8315201" y="2930363"/>
                  <a:ext cx="144462" cy="142875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228" name="Line 169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8389814" y="3001800"/>
                  <a:ext cx="0" cy="1444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" name="Line 170"/>
                <p:cNvSpPr>
                  <a:spLocks noChangeShapeType="1"/>
                </p:cNvSpPr>
                <p:nvPr/>
              </p:nvSpPr>
              <p:spPr bwMode="auto">
                <a:xfrm rot="5400000">
                  <a:off x="8280276" y="2822413"/>
                  <a:ext cx="2159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0" name="Line 171"/>
                <p:cNvSpPr>
                  <a:spLocks noChangeShapeType="1"/>
                </p:cNvSpPr>
                <p:nvPr/>
              </p:nvSpPr>
              <p:spPr bwMode="auto">
                <a:xfrm rot="5400000">
                  <a:off x="8281864" y="3182775"/>
                  <a:ext cx="2159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1" name="Freeform 172"/>
                <p:cNvSpPr>
                  <a:spLocks/>
                </p:cNvSpPr>
                <p:nvPr/>
              </p:nvSpPr>
              <p:spPr bwMode="auto">
                <a:xfrm flipH="1">
                  <a:off x="8029451" y="2901788"/>
                  <a:ext cx="303212" cy="101600"/>
                </a:xfrm>
                <a:custGeom>
                  <a:avLst/>
                  <a:gdLst>
                    <a:gd name="T0" fmla="*/ 0 w 191"/>
                    <a:gd name="T1" fmla="*/ 64 h 64"/>
                    <a:gd name="T2" fmla="*/ 100 w 191"/>
                    <a:gd name="T3" fmla="*/ 8 h 64"/>
                    <a:gd name="T4" fmla="*/ 92 w 191"/>
                    <a:gd name="T5" fmla="*/ 64 h 64"/>
                    <a:gd name="T6" fmla="*/ 191 w 191"/>
                    <a:gd name="T7" fmla="*/ 0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91"/>
                    <a:gd name="T13" fmla="*/ 0 h 64"/>
                    <a:gd name="T14" fmla="*/ 191 w 191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1" h="64">
                      <a:moveTo>
                        <a:pt x="0" y="64"/>
                      </a:moveTo>
                      <a:lnTo>
                        <a:pt x="100" y="8"/>
                      </a:lnTo>
                      <a:lnTo>
                        <a:pt x="92" y="64"/>
                      </a:lnTo>
                      <a:lnTo>
                        <a:pt x="191" y="0"/>
                      </a:lnTo>
                    </a:path>
                  </a:pathLst>
                </a:custGeom>
                <a:noFill/>
                <a:ln w="19050">
                  <a:solidFill>
                    <a:srgbClr val="FF33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2" name="Text Box 657"/>
                <p:cNvSpPr txBox="1">
                  <a:spLocks noChangeArrowheads="1"/>
                </p:cNvSpPr>
                <p:nvPr/>
              </p:nvSpPr>
              <p:spPr bwMode="auto">
                <a:xfrm>
                  <a:off x="7452395" y="3084423"/>
                  <a:ext cx="462262" cy="244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r" eaLnBrk="1" hangingPunct="1">
                    <a:spcBef>
                      <a:spcPct val="50000"/>
                    </a:spcBef>
                  </a:pPr>
                  <a:r>
                    <a:rPr lang="en-US" altLang="ja-JP" sz="1000" dirty="0">
                      <a:latin typeface="Times New Roman" panose="02020603050405020304" pitchFamily="18" charset="0"/>
                    </a:rPr>
                    <a:t>LED</a:t>
                  </a:r>
                </a:p>
              </p:txBody>
            </p:sp>
            <p:sp>
              <p:nvSpPr>
                <p:cNvPr id="233" name="Text Box 670"/>
                <p:cNvSpPr txBox="1">
                  <a:spLocks noChangeArrowheads="1"/>
                </p:cNvSpPr>
                <p:nvPr/>
              </p:nvSpPr>
              <p:spPr bwMode="auto">
                <a:xfrm>
                  <a:off x="7667501" y="3793963"/>
                  <a:ext cx="431800" cy="214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b="1" dirty="0" err="1"/>
                    <a:t>CB0</a:t>
                  </a:r>
                  <a:endParaRPr lang="en-US" altLang="ja-JP" sz="800" b="1" dirty="0"/>
                </a:p>
              </p:txBody>
            </p:sp>
            <p:sp>
              <p:nvSpPr>
                <p:cNvPr id="234" name="Text Box 671"/>
                <p:cNvSpPr txBox="1">
                  <a:spLocks noChangeArrowheads="1"/>
                </p:cNvSpPr>
                <p:nvPr/>
              </p:nvSpPr>
              <p:spPr bwMode="auto">
                <a:xfrm>
                  <a:off x="8172326" y="3795550"/>
                  <a:ext cx="431800" cy="214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altLang="ja-JP" sz="800" b="1" dirty="0" err="1"/>
                    <a:t>CB1</a:t>
                  </a:r>
                  <a:endParaRPr lang="en-US" altLang="ja-JP" sz="800" b="1" dirty="0"/>
                </a:p>
              </p:txBody>
            </p:sp>
            <p:sp>
              <p:nvSpPr>
                <p:cNvPr id="235" name="Text Box 657"/>
                <p:cNvSpPr txBox="1">
                  <a:spLocks noChangeArrowheads="1"/>
                </p:cNvSpPr>
                <p:nvPr/>
              </p:nvSpPr>
              <p:spPr bwMode="auto">
                <a:xfrm>
                  <a:off x="7960844" y="3084180"/>
                  <a:ext cx="462262" cy="244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r" eaLnBrk="1" hangingPunct="1">
                    <a:spcBef>
                      <a:spcPct val="50000"/>
                    </a:spcBef>
                  </a:pPr>
                  <a:r>
                    <a:rPr lang="en-US" altLang="ja-JP" sz="1000" dirty="0">
                      <a:latin typeface="Times New Roman" panose="02020603050405020304" pitchFamily="18" charset="0"/>
                    </a:rPr>
                    <a:t>LED</a:t>
                  </a:r>
                </a:p>
              </p:txBody>
            </p:sp>
          </p:grpSp>
          <p:sp>
            <p:nvSpPr>
              <p:cNvPr id="177" name="Text Box 129"/>
              <p:cNvSpPr txBox="1">
                <a:spLocks noChangeArrowheads="1"/>
              </p:cNvSpPr>
              <p:nvPr/>
            </p:nvSpPr>
            <p:spPr bwMode="auto">
              <a:xfrm>
                <a:off x="5853657" y="3311347"/>
                <a:ext cx="576262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1000" dirty="0" err="1">
                    <a:latin typeface="Times New Roman" panose="02020603050405020304" pitchFamily="18" charset="0"/>
                  </a:rPr>
                  <a:t>470Ω</a:t>
                </a:r>
                <a:endParaRPr lang="en-US" altLang="ja-JP" sz="1000" dirty="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178" name="Group 130"/>
              <p:cNvGrpSpPr>
                <a:grpSpLocks/>
              </p:cNvGrpSpPr>
              <p:nvPr/>
            </p:nvGrpSpPr>
            <p:grpSpPr bwMode="auto">
              <a:xfrm rot="16200000">
                <a:off x="5944317" y="3116362"/>
                <a:ext cx="647700" cy="144462"/>
                <a:chOff x="1111" y="663"/>
                <a:chExt cx="680" cy="91"/>
              </a:xfrm>
            </p:grpSpPr>
            <p:sp>
              <p:nvSpPr>
                <p:cNvPr id="199" name="Line 131"/>
                <p:cNvSpPr>
                  <a:spLocks noChangeShapeType="1"/>
                </p:cNvSpPr>
                <p:nvPr/>
              </p:nvSpPr>
              <p:spPr bwMode="auto">
                <a:xfrm>
                  <a:off x="1111" y="709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47" y="663"/>
                  <a:ext cx="45" cy="4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" name="Line 133"/>
                <p:cNvSpPr>
                  <a:spLocks noChangeShapeType="1"/>
                </p:cNvSpPr>
                <p:nvPr/>
              </p:nvSpPr>
              <p:spPr bwMode="auto">
                <a:xfrm>
                  <a:off x="1292" y="663"/>
                  <a:ext cx="46" cy="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338" y="663"/>
                  <a:ext cx="45" cy="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" name="Line 135"/>
                <p:cNvSpPr>
                  <a:spLocks noChangeShapeType="1"/>
                </p:cNvSpPr>
                <p:nvPr/>
              </p:nvSpPr>
              <p:spPr bwMode="auto">
                <a:xfrm>
                  <a:off x="1383" y="663"/>
                  <a:ext cx="46" cy="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429" y="663"/>
                  <a:ext cx="45" cy="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" name="Line 137"/>
                <p:cNvSpPr>
                  <a:spLocks noChangeShapeType="1"/>
                </p:cNvSpPr>
                <p:nvPr/>
              </p:nvSpPr>
              <p:spPr bwMode="auto">
                <a:xfrm>
                  <a:off x="1474" y="663"/>
                  <a:ext cx="46" cy="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520" y="663"/>
                  <a:ext cx="45" cy="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7" name="Line 139"/>
                <p:cNvSpPr>
                  <a:spLocks noChangeShapeType="1"/>
                </p:cNvSpPr>
                <p:nvPr/>
              </p:nvSpPr>
              <p:spPr bwMode="auto">
                <a:xfrm>
                  <a:off x="1564" y="663"/>
                  <a:ext cx="46" cy="9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" name="Line 140"/>
                <p:cNvSpPr>
                  <a:spLocks noChangeShapeType="1"/>
                </p:cNvSpPr>
                <p:nvPr/>
              </p:nvSpPr>
              <p:spPr bwMode="auto">
                <a:xfrm flipV="1">
                  <a:off x="1610" y="709"/>
                  <a:ext cx="45" cy="4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" name="Line 141"/>
                <p:cNvSpPr>
                  <a:spLocks noChangeShapeType="1"/>
                </p:cNvSpPr>
                <p:nvPr/>
              </p:nvSpPr>
              <p:spPr bwMode="auto">
                <a:xfrm>
                  <a:off x="1655" y="709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79" name="Line 142"/>
              <p:cNvSpPr>
                <a:spLocks noChangeShapeType="1"/>
              </p:cNvSpPr>
              <p:nvPr/>
            </p:nvSpPr>
            <p:spPr bwMode="auto">
              <a:xfrm>
                <a:off x="6195142" y="2433737"/>
                <a:ext cx="14446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0" name="Line 143"/>
              <p:cNvSpPr>
                <a:spLocks noChangeShapeType="1"/>
              </p:cNvSpPr>
              <p:nvPr/>
            </p:nvSpPr>
            <p:spPr bwMode="auto">
              <a:xfrm>
                <a:off x="6266579" y="2433737"/>
                <a:ext cx="0" cy="1444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1" name="Text Box 144"/>
              <p:cNvSpPr txBox="1">
                <a:spLocks noChangeArrowheads="1"/>
              </p:cNvSpPr>
              <p:nvPr/>
            </p:nvSpPr>
            <p:spPr bwMode="auto">
              <a:xfrm>
                <a:off x="5844288" y="2317810"/>
                <a:ext cx="430244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1000" dirty="0" smtClean="0">
                    <a:latin typeface="Times New Roman" panose="02020603050405020304" pitchFamily="18" charset="0"/>
                  </a:rPr>
                  <a:t>+</a:t>
                </a:r>
                <a:r>
                  <a:rPr lang="en-US" altLang="ja-JP" sz="1000" dirty="0" err="1" smtClean="0">
                    <a:latin typeface="Times New Roman" panose="02020603050405020304" pitchFamily="18" charset="0"/>
                  </a:rPr>
                  <a:t>5V</a:t>
                </a:r>
                <a:endParaRPr lang="en-US" altLang="ja-JP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Oval 145"/>
              <p:cNvSpPr>
                <a:spLocks noChangeArrowheads="1"/>
              </p:cNvSpPr>
              <p:nvPr/>
            </p:nvSpPr>
            <p:spPr bwMode="auto">
              <a:xfrm>
                <a:off x="6123704" y="2578199"/>
                <a:ext cx="287337" cy="287337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sp>
            <p:nvSpPr>
              <p:cNvPr id="183" name="AutoShape 146"/>
              <p:cNvSpPr>
                <a:spLocks noChangeArrowheads="1"/>
              </p:cNvSpPr>
              <p:nvPr/>
            </p:nvSpPr>
            <p:spPr bwMode="auto">
              <a:xfrm rot="10800000" flipH="1">
                <a:off x="6193554" y="2649637"/>
                <a:ext cx="144462" cy="142875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sp>
            <p:nvSpPr>
              <p:cNvPr id="184" name="Line 147"/>
              <p:cNvSpPr>
                <a:spLocks noChangeShapeType="1"/>
              </p:cNvSpPr>
              <p:nvPr/>
            </p:nvSpPr>
            <p:spPr bwMode="auto">
              <a:xfrm rot="16200000" flipH="1">
                <a:off x="6266579" y="2719487"/>
                <a:ext cx="0" cy="1444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Line 148"/>
              <p:cNvSpPr>
                <a:spLocks noChangeShapeType="1"/>
              </p:cNvSpPr>
              <p:nvPr/>
            </p:nvSpPr>
            <p:spPr bwMode="auto">
              <a:xfrm rot="5400000">
                <a:off x="6160217" y="2541687"/>
                <a:ext cx="2159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" name="Line 149"/>
              <p:cNvSpPr>
                <a:spLocks noChangeShapeType="1"/>
              </p:cNvSpPr>
              <p:nvPr/>
            </p:nvSpPr>
            <p:spPr bwMode="auto">
              <a:xfrm rot="5400000">
                <a:off x="6160217" y="2902049"/>
                <a:ext cx="2159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" name="Freeform 150"/>
              <p:cNvSpPr>
                <a:spLocks/>
              </p:cNvSpPr>
              <p:nvPr/>
            </p:nvSpPr>
            <p:spPr bwMode="auto">
              <a:xfrm flipH="1">
                <a:off x="5907804" y="2621062"/>
                <a:ext cx="303212" cy="101600"/>
              </a:xfrm>
              <a:custGeom>
                <a:avLst/>
                <a:gdLst>
                  <a:gd name="T0" fmla="*/ 0 w 191"/>
                  <a:gd name="T1" fmla="*/ 64 h 64"/>
                  <a:gd name="T2" fmla="*/ 100 w 191"/>
                  <a:gd name="T3" fmla="*/ 8 h 64"/>
                  <a:gd name="T4" fmla="*/ 92 w 191"/>
                  <a:gd name="T5" fmla="*/ 64 h 64"/>
                  <a:gd name="T6" fmla="*/ 191 w 191"/>
                  <a:gd name="T7" fmla="*/ 0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64"/>
                  <a:gd name="T14" fmla="*/ 191 w 191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64">
                    <a:moveTo>
                      <a:pt x="0" y="64"/>
                    </a:moveTo>
                    <a:lnTo>
                      <a:pt x="100" y="8"/>
                    </a:lnTo>
                    <a:lnTo>
                      <a:pt x="92" y="64"/>
                    </a:lnTo>
                    <a:lnTo>
                      <a:pt x="191" y="0"/>
                    </a:lnTo>
                  </a:path>
                </a:pathLst>
              </a:custGeom>
              <a:noFill/>
              <a:ln w="1905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" name="Text Box 657"/>
              <p:cNvSpPr txBox="1">
                <a:spLocks noChangeArrowheads="1"/>
              </p:cNvSpPr>
              <p:nvPr/>
            </p:nvSpPr>
            <p:spPr bwMode="auto">
              <a:xfrm>
                <a:off x="5835573" y="2803697"/>
                <a:ext cx="462262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50000"/>
                  </a:spcBef>
                </a:pPr>
                <a:r>
                  <a:rPr lang="en-US" altLang="ja-JP" sz="1000" dirty="0">
                    <a:latin typeface="Times New Roman" panose="02020603050405020304" pitchFamily="18" charset="0"/>
                  </a:rPr>
                  <a:t>LED</a:t>
                </a:r>
              </a:p>
            </p:txBody>
          </p:sp>
          <p:grpSp>
            <p:nvGrpSpPr>
              <p:cNvPr id="189" name="Group 1261"/>
              <p:cNvGrpSpPr>
                <a:grpSpLocks/>
              </p:cNvGrpSpPr>
              <p:nvPr/>
            </p:nvGrpSpPr>
            <p:grpSpPr bwMode="auto">
              <a:xfrm>
                <a:off x="6197523" y="3489776"/>
                <a:ext cx="142875" cy="166688"/>
                <a:chOff x="2064" y="3900"/>
                <a:chExt cx="272" cy="210"/>
              </a:xfrm>
            </p:grpSpPr>
            <p:sp>
              <p:nvSpPr>
                <p:cNvPr id="190" name="Line 1262"/>
                <p:cNvSpPr>
                  <a:spLocks noChangeShapeType="1"/>
                </p:cNvSpPr>
                <p:nvPr/>
              </p:nvSpPr>
              <p:spPr bwMode="auto">
                <a:xfrm>
                  <a:off x="2199" y="3900"/>
                  <a:ext cx="1" cy="1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1" name="Line 1263"/>
                <p:cNvSpPr>
                  <a:spLocks noChangeShapeType="1"/>
                </p:cNvSpPr>
                <p:nvPr/>
              </p:nvSpPr>
              <p:spPr bwMode="auto">
                <a:xfrm>
                  <a:off x="2064" y="4020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" name="Line 1264"/>
                <p:cNvSpPr>
                  <a:spLocks noChangeShapeType="1"/>
                </p:cNvSpPr>
                <p:nvPr/>
              </p:nvSpPr>
              <p:spPr bwMode="auto">
                <a:xfrm flipH="1">
                  <a:off x="2064" y="4020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3" name="Line 1265"/>
                <p:cNvSpPr>
                  <a:spLocks noChangeShapeType="1"/>
                </p:cNvSpPr>
                <p:nvPr/>
              </p:nvSpPr>
              <p:spPr bwMode="auto">
                <a:xfrm flipH="1">
                  <a:off x="2064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" name="Line 1266"/>
                <p:cNvSpPr>
                  <a:spLocks noChangeShapeType="1"/>
                </p:cNvSpPr>
                <p:nvPr/>
              </p:nvSpPr>
              <p:spPr bwMode="auto">
                <a:xfrm flipH="1">
                  <a:off x="2109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5" name="Line 1267"/>
                <p:cNvSpPr>
                  <a:spLocks noChangeShapeType="1"/>
                </p:cNvSpPr>
                <p:nvPr/>
              </p:nvSpPr>
              <p:spPr bwMode="auto">
                <a:xfrm flipH="1">
                  <a:off x="2154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" name="Line 1268"/>
                <p:cNvSpPr>
                  <a:spLocks noChangeShapeType="1"/>
                </p:cNvSpPr>
                <p:nvPr/>
              </p:nvSpPr>
              <p:spPr bwMode="auto">
                <a:xfrm flipH="1">
                  <a:off x="2200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" name="Line 1269"/>
                <p:cNvSpPr>
                  <a:spLocks noChangeShapeType="1"/>
                </p:cNvSpPr>
                <p:nvPr/>
              </p:nvSpPr>
              <p:spPr bwMode="auto">
                <a:xfrm flipH="1">
                  <a:off x="2246" y="4020"/>
                  <a:ext cx="90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" name="Line 1270"/>
                <p:cNvSpPr>
                  <a:spLocks noChangeShapeType="1"/>
                </p:cNvSpPr>
                <p:nvPr/>
              </p:nvSpPr>
              <p:spPr bwMode="auto">
                <a:xfrm flipH="1">
                  <a:off x="2291" y="4065"/>
                  <a:ext cx="45" cy="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4" name="テキスト ボックス 13"/>
              <p:cNvSpPr txBox="1"/>
              <p:nvPr/>
            </p:nvSpPr>
            <p:spPr>
              <a:xfrm>
                <a:off x="4789592" y="2152307"/>
                <a:ext cx="3804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赤</a:t>
                </a:r>
                <a:endParaRPr kumimoji="1" lang="ja-JP" altLang="en-US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5275876" y="2132531"/>
                <a:ext cx="36420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ja-JP" altLang="en-US" sz="1400" b="1" dirty="0" smtClean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緑</a:t>
                </a:r>
                <a:endParaRPr lang="ja-JP" altLang="en-US" sz="14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6061135" y="2128202"/>
                <a:ext cx="36420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ja-JP" altLang="en-US" sz="1400" b="1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黄</a:t>
                </a:r>
                <a:endParaRPr lang="ja-JP" altLang="en-US" sz="1400" dirty="0">
                  <a:solidFill>
                    <a:srgbClr val="FFFF00"/>
                  </a:solidFill>
                </a:endParaRPr>
              </a:p>
            </p:txBody>
          </p:sp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4022519" y="430835"/>
                <a:ext cx="1547991" cy="1734323"/>
              </a:xfrm>
              <a:prstGeom prst="rect">
                <a:avLst/>
              </a:prstGeom>
            </p:spPr>
          </p:pic>
          <p:grpSp>
            <p:nvGrpSpPr>
              <p:cNvPr id="276" name="グループ化 275"/>
              <p:cNvGrpSpPr/>
              <p:nvPr/>
            </p:nvGrpSpPr>
            <p:grpSpPr>
              <a:xfrm>
                <a:off x="5411264" y="837033"/>
                <a:ext cx="252412" cy="174749"/>
                <a:chOff x="3476625" y="963475"/>
                <a:chExt cx="252412" cy="174749"/>
              </a:xfrm>
            </p:grpSpPr>
            <p:grpSp>
              <p:nvGrpSpPr>
                <p:cNvPr id="258" name="Group 1261"/>
                <p:cNvGrpSpPr>
                  <a:grpSpLocks/>
                </p:cNvGrpSpPr>
                <p:nvPr/>
              </p:nvGrpSpPr>
              <p:grpSpPr bwMode="auto">
                <a:xfrm>
                  <a:off x="3586162" y="971536"/>
                  <a:ext cx="142875" cy="166688"/>
                  <a:chOff x="2064" y="3900"/>
                  <a:chExt cx="272" cy="210"/>
                </a:xfrm>
              </p:grpSpPr>
              <p:sp>
                <p:nvSpPr>
                  <p:cNvPr id="259" name="Line 1262"/>
                  <p:cNvSpPr>
                    <a:spLocks noChangeShapeType="1"/>
                  </p:cNvSpPr>
                  <p:nvPr/>
                </p:nvSpPr>
                <p:spPr bwMode="auto">
                  <a:xfrm>
                    <a:off x="2199" y="3900"/>
                    <a:ext cx="1" cy="1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0" name="Line 1263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4020"/>
                    <a:ext cx="272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1" name="Line 12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2" name="Line 12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6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3" name="Line 12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09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4" name="Line 126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54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5" name="Line 12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00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6" name="Line 126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6" y="4020"/>
                    <a:ext cx="90" cy="9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7" name="Line 127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91" y="4065"/>
                    <a:ext cx="45" cy="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cxnSp>
              <p:nvCxnSpPr>
                <p:cNvPr id="269" name="直線コネクタ 268"/>
                <p:cNvCxnSpPr/>
                <p:nvPr/>
              </p:nvCxnSpPr>
              <p:spPr>
                <a:xfrm>
                  <a:off x="3476625" y="963475"/>
                  <a:ext cx="180975" cy="0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7" name="直線コネクタ 276"/>
              <p:cNvCxnSpPr/>
              <p:nvPr/>
            </p:nvCxnSpPr>
            <p:spPr>
              <a:xfrm flipV="1">
                <a:off x="5411264" y="1150066"/>
                <a:ext cx="452437" cy="603"/>
              </a:xfrm>
              <a:prstGeom prst="line">
                <a:avLst/>
              </a:prstGeom>
              <a:ln w="28575">
                <a:solidFill>
                  <a:srgbClr val="0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直線コネクタ 281"/>
              <p:cNvCxnSpPr/>
              <p:nvPr/>
            </p:nvCxnSpPr>
            <p:spPr>
              <a:xfrm>
                <a:off x="5863312" y="706320"/>
                <a:ext cx="260" cy="449426"/>
              </a:xfrm>
              <a:prstGeom prst="line">
                <a:avLst/>
              </a:prstGeom>
              <a:ln w="28575">
                <a:solidFill>
                  <a:srgbClr val="0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直線コネクタ 284"/>
              <p:cNvCxnSpPr/>
              <p:nvPr/>
            </p:nvCxnSpPr>
            <p:spPr>
              <a:xfrm>
                <a:off x="5777716" y="706320"/>
                <a:ext cx="161925" cy="0"/>
              </a:xfrm>
              <a:prstGeom prst="line">
                <a:avLst/>
              </a:prstGeom>
              <a:ln w="38100">
                <a:solidFill>
                  <a:srgbClr val="0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7" name="Text Box 144"/>
              <p:cNvSpPr txBox="1">
                <a:spLocks noChangeArrowheads="1"/>
              </p:cNvSpPr>
              <p:nvPr/>
            </p:nvSpPr>
            <p:spPr bwMode="auto">
              <a:xfrm>
                <a:off x="3259636" y="1458500"/>
                <a:ext cx="430244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ja-JP" sz="1000" dirty="0" smtClean="0">
                    <a:latin typeface="Times New Roman" panose="02020603050405020304" pitchFamily="18" charset="0"/>
                  </a:rPr>
                  <a:t>+</a:t>
                </a:r>
                <a:r>
                  <a:rPr lang="en-US" altLang="ja-JP" sz="1000" dirty="0" err="1" smtClean="0">
                    <a:latin typeface="Times New Roman" panose="02020603050405020304" pitchFamily="18" charset="0"/>
                  </a:rPr>
                  <a:t>5V</a:t>
                </a:r>
                <a:endParaRPr lang="en-US" altLang="ja-JP" sz="1000" dirty="0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88" name="直線コネクタ 287"/>
              <p:cNvCxnSpPr/>
              <p:nvPr/>
            </p:nvCxnSpPr>
            <p:spPr>
              <a:xfrm flipH="1">
                <a:off x="3482196" y="1662499"/>
                <a:ext cx="630" cy="112590"/>
              </a:xfrm>
              <a:prstGeom prst="line">
                <a:avLst/>
              </a:prstGeom>
              <a:ln w="28575">
                <a:solidFill>
                  <a:srgbClr val="0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直線コネクタ 288"/>
              <p:cNvCxnSpPr/>
              <p:nvPr/>
            </p:nvCxnSpPr>
            <p:spPr>
              <a:xfrm>
                <a:off x="3397230" y="1662499"/>
                <a:ext cx="161925" cy="0"/>
              </a:xfrm>
              <a:prstGeom prst="line">
                <a:avLst/>
              </a:prstGeom>
              <a:ln w="38100">
                <a:solidFill>
                  <a:srgbClr val="0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直線コネクタ 290"/>
              <p:cNvCxnSpPr/>
              <p:nvPr/>
            </p:nvCxnSpPr>
            <p:spPr>
              <a:xfrm flipV="1">
                <a:off x="3476916" y="1773041"/>
                <a:ext cx="452437" cy="603"/>
              </a:xfrm>
              <a:prstGeom prst="line">
                <a:avLst/>
              </a:prstGeom>
              <a:ln w="28575">
                <a:solidFill>
                  <a:srgbClr val="0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2" name="左中かっこ 291"/>
              <p:cNvSpPr/>
              <p:nvPr/>
            </p:nvSpPr>
            <p:spPr>
              <a:xfrm>
                <a:off x="3703134" y="706320"/>
                <a:ext cx="237096" cy="874417"/>
              </a:xfrm>
              <a:prstGeom prst="leftBrace">
                <a:avLst>
                  <a:gd name="adj1" fmla="val 34445"/>
                  <a:gd name="adj2" fmla="val 49455"/>
                </a:avLst>
              </a:prstGeom>
              <a:ln w="38100">
                <a:solidFill>
                  <a:srgbClr val="FF0000">
                    <a:alpha val="60000"/>
                  </a:srgb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テキスト ボックス 292"/>
              <p:cNvSpPr txBox="1"/>
              <p:nvPr/>
            </p:nvSpPr>
            <p:spPr>
              <a:xfrm>
                <a:off x="2819891" y="799727"/>
                <a:ext cx="103339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1600" dirty="0" smtClean="0"/>
                  <a:t>分周出力</a:t>
                </a:r>
                <a:r>
                  <a:rPr lang="en-US" altLang="ja-JP" sz="1600" dirty="0" smtClean="0"/>
                  <a:t/>
                </a:r>
                <a:br>
                  <a:rPr lang="en-US" altLang="ja-JP" sz="1600" dirty="0" smtClean="0"/>
                </a:br>
                <a:r>
                  <a:rPr lang="ja-JP" altLang="en-US" sz="1600" dirty="0" smtClean="0"/>
                  <a:t>を選択</a:t>
                </a:r>
                <a:endParaRPr kumimoji="1" lang="ja-JP" altLang="en-US" sz="1600" dirty="0"/>
              </a:p>
            </p:txBody>
          </p:sp>
          <p:cxnSp>
            <p:nvCxnSpPr>
              <p:cNvPr id="300" name="直線コネクタ 299"/>
              <p:cNvCxnSpPr/>
              <p:nvPr/>
            </p:nvCxnSpPr>
            <p:spPr>
              <a:xfrm>
                <a:off x="5214531" y="1458500"/>
                <a:ext cx="449145" cy="0"/>
              </a:xfrm>
              <a:prstGeom prst="line">
                <a:avLst/>
              </a:prstGeom>
              <a:ln w="38100">
                <a:solidFill>
                  <a:schemeClr val="tx1">
                    <a:alpha val="6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直線コネクタ 300"/>
              <p:cNvCxnSpPr/>
              <p:nvPr/>
            </p:nvCxnSpPr>
            <p:spPr>
              <a:xfrm>
                <a:off x="5228677" y="1150066"/>
                <a:ext cx="273074" cy="0"/>
              </a:xfrm>
              <a:prstGeom prst="line">
                <a:avLst/>
              </a:prstGeom>
              <a:ln w="38100">
                <a:solidFill>
                  <a:schemeClr val="tx1">
                    <a:alpha val="6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直線コネクタ 302"/>
              <p:cNvCxnSpPr/>
              <p:nvPr/>
            </p:nvCxnSpPr>
            <p:spPr>
              <a:xfrm>
                <a:off x="5166029" y="827442"/>
                <a:ext cx="273074" cy="0"/>
              </a:xfrm>
              <a:prstGeom prst="line">
                <a:avLst/>
              </a:prstGeom>
              <a:ln w="38100">
                <a:solidFill>
                  <a:schemeClr val="tx1">
                    <a:alpha val="6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直線コネクタ 303"/>
              <p:cNvCxnSpPr/>
              <p:nvPr/>
            </p:nvCxnSpPr>
            <p:spPr>
              <a:xfrm>
                <a:off x="3853284" y="1773041"/>
                <a:ext cx="273074" cy="0"/>
              </a:xfrm>
              <a:prstGeom prst="line">
                <a:avLst/>
              </a:prstGeom>
              <a:ln w="38100">
                <a:solidFill>
                  <a:schemeClr val="tx1">
                    <a:alpha val="6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直線矢印コネクタ 305"/>
              <p:cNvCxnSpPr/>
              <p:nvPr/>
            </p:nvCxnSpPr>
            <p:spPr>
              <a:xfrm>
                <a:off x="7687746" y="2834897"/>
                <a:ext cx="296214" cy="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直線コネクタ 307"/>
              <p:cNvCxnSpPr/>
              <p:nvPr/>
            </p:nvCxnSpPr>
            <p:spPr>
              <a:xfrm>
                <a:off x="7687746" y="2850782"/>
                <a:ext cx="0" cy="894585"/>
              </a:xfrm>
              <a:prstGeom prst="line">
                <a:avLst/>
              </a:prstGeom>
              <a:ln w="38100">
                <a:solidFill>
                  <a:srgbClr val="0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直線コネクタ 321"/>
              <p:cNvCxnSpPr/>
              <p:nvPr/>
            </p:nvCxnSpPr>
            <p:spPr>
              <a:xfrm flipH="1">
                <a:off x="7063683" y="3734432"/>
                <a:ext cx="624063" cy="0"/>
              </a:xfrm>
              <a:prstGeom prst="line">
                <a:avLst/>
              </a:prstGeom>
              <a:ln w="38100">
                <a:solidFill>
                  <a:srgbClr val="00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4" name="グループ化 333"/>
          <p:cNvGrpSpPr/>
          <p:nvPr/>
        </p:nvGrpSpPr>
        <p:grpSpPr>
          <a:xfrm>
            <a:off x="6027328" y="3836247"/>
            <a:ext cx="684898" cy="166688"/>
            <a:chOff x="7083793" y="4003807"/>
            <a:chExt cx="684898" cy="166688"/>
          </a:xfrm>
        </p:grpSpPr>
        <p:grpSp>
          <p:nvGrpSpPr>
            <p:cNvPr id="310" name="Group 1261"/>
            <p:cNvGrpSpPr>
              <a:grpSpLocks/>
            </p:cNvGrpSpPr>
            <p:nvPr/>
          </p:nvGrpSpPr>
          <p:grpSpPr bwMode="auto">
            <a:xfrm>
              <a:off x="7625816" y="4003807"/>
              <a:ext cx="142875" cy="166688"/>
              <a:chOff x="2064" y="3900"/>
              <a:chExt cx="272" cy="210"/>
            </a:xfrm>
          </p:grpSpPr>
          <p:sp>
            <p:nvSpPr>
              <p:cNvPr id="311" name="Line 1262"/>
              <p:cNvSpPr>
                <a:spLocks noChangeShapeType="1"/>
              </p:cNvSpPr>
              <p:nvPr/>
            </p:nvSpPr>
            <p:spPr bwMode="auto">
              <a:xfrm>
                <a:off x="2199" y="3900"/>
                <a:ext cx="1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" name="Line 1263"/>
              <p:cNvSpPr>
                <a:spLocks noChangeShapeType="1"/>
              </p:cNvSpPr>
              <p:nvPr/>
            </p:nvSpPr>
            <p:spPr bwMode="auto">
              <a:xfrm>
                <a:off x="2064" y="4020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" name="Line 1264"/>
              <p:cNvSpPr>
                <a:spLocks noChangeShapeType="1"/>
              </p:cNvSpPr>
              <p:nvPr/>
            </p:nvSpPr>
            <p:spPr bwMode="auto">
              <a:xfrm flipH="1">
                <a:off x="2064" y="4020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" name="Line 1265"/>
              <p:cNvSpPr>
                <a:spLocks noChangeShapeType="1"/>
              </p:cNvSpPr>
              <p:nvPr/>
            </p:nvSpPr>
            <p:spPr bwMode="auto">
              <a:xfrm flipH="1">
                <a:off x="2064" y="4020"/>
                <a:ext cx="9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" name="Line 1266"/>
              <p:cNvSpPr>
                <a:spLocks noChangeShapeType="1"/>
              </p:cNvSpPr>
              <p:nvPr/>
            </p:nvSpPr>
            <p:spPr bwMode="auto">
              <a:xfrm flipH="1">
                <a:off x="2109" y="4020"/>
                <a:ext cx="9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" name="Line 1267"/>
              <p:cNvSpPr>
                <a:spLocks noChangeShapeType="1"/>
              </p:cNvSpPr>
              <p:nvPr/>
            </p:nvSpPr>
            <p:spPr bwMode="auto">
              <a:xfrm flipH="1">
                <a:off x="2154" y="4020"/>
                <a:ext cx="9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" name="Line 1268"/>
              <p:cNvSpPr>
                <a:spLocks noChangeShapeType="1"/>
              </p:cNvSpPr>
              <p:nvPr/>
            </p:nvSpPr>
            <p:spPr bwMode="auto">
              <a:xfrm flipH="1">
                <a:off x="2200" y="4020"/>
                <a:ext cx="9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" name="Line 1269"/>
              <p:cNvSpPr>
                <a:spLocks noChangeShapeType="1"/>
              </p:cNvSpPr>
              <p:nvPr/>
            </p:nvSpPr>
            <p:spPr bwMode="auto">
              <a:xfrm flipH="1">
                <a:off x="2246" y="4020"/>
                <a:ext cx="9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" name="Line 1270"/>
              <p:cNvSpPr>
                <a:spLocks noChangeShapeType="1"/>
              </p:cNvSpPr>
              <p:nvPr/>
            </p:nvSpPr>
            <p:spPr bwMode="auto">
              <a:xfrm flipH="1">
                <a:off x="2291" y="406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cxnSp>
          <p:nvCxnSpPr>
            <p:cNvPr id="323" name="直線コネクタ 322"/>
            <p:cNvCxnSpPr/>
            <p:nvPr/>
          </p:nvCxnSpPr>
          <p:spPr>
            <a:xfrm flipH="1">
              <a:off x="7083793" y="4003807"/>
              <a:ext cx="624063" cy="0"/>
            </a:xfrm>
            <a:prstGeom prst="line">
              <a:avLst/>
            </a:prstGeom>
            <a:ln w="38100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5" name="直線矢印コネクタ 324"/>
          <p:cNvCxnSpPr/>
          <p:nvPr/>
        </p:nvCxnSpPr>
        <p:spPr>
          <a:xfrm flipH="1">
            <a:off x="4668658" y="3822452"/>
            <a:ext cx="1401022" cy="556245"/>
          </a:xfrm>
          <a:prstGeom prst="straightConnector1">
            <a:avLst/>
          </a:prstGeom>
          <a:ln w="38100">
            <a:solidFill>
              <a:srgbClr val="00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直線矢印コネクタ 326"/>
          <p:cNvCxnSpPr/>
          <p:nvPr/>
        </p:nvCxnSpPr>
        <p:spPr>
          <a:xfrm flipH="1">
            <a:off x="4314423" y="3659506"/>
            <a:ext cx="1755257" cy="669739"/>
          </a:xfrm>
          <a:prstGeom prst="straightConnector1">
            <a:avLst/>
          </a:prstGeom>
          <a:ln w="38100">
            <a:solidFill>
              <a:srgbClr val="00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テキスト ボックス 329"/>
          <p:cNvSpPr txBox="1"/>
          <p:nvPr/>
        </p:nvSpPr>
        <p:spPr>
          <a:xfrm>
            <a:off x="0" y="524001"/>
            <a:ext cx="2819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実験回路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09" name="テキスト ボックス 308"/>
          <p:cNvSpPr txBox="1"/>
          <p:nvPr/>
        </p:nvSpPr>
        <p:spPr>
          <a:xfrm>
            <a:off x="6664060" y="3438580"/>
            <a:ext cx="941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分圧して</a:t>
            </a:r>
            <a:r>
              <a:rPr kumimoji="1" lang="en-US" altLang="ja-JP" sz="1600" dirty="0" smtClean="0"/>
              <a:t/>
            </a:r>
            <a:br>
              <a:rPr kumimoji="1" lang="en-US" altLang="ja-JP" sz="1600" dirty="0" smtClean="0"/>
            </a:br>
            <a:r>
              <a:rPr kumimoji="1" lang="en-US" altLang="ja-JP" sz="1600" dirty="0" smtClean="0"/>
              <a:t>A/D</a:t>
            </a:r>
            <a:r>
              <a:rPr kumimoji="1" lang="ja-JP" altLang="en-US" sz="1600" dirty="0" smtClean="0"/>
              <a:t>へ</a:t>
            </a:r>
            <a:endParaRPr kumimoji="1" lang="ja-JP" altLang="en-US" sz="1600" dirty="0"/>
          </a:p>
        </p:txBody>
      </p:sp>
      <p:cxnSp>
        <p:nvCxnSpPr>
          <p:cNvPr id="337" name="直線矢印コネクタ 336"/>
          <p:cNvCxnSpPr/>
          <p:nvPr/>
        </p:nvCxnSpPr>
        <p:spPr>
          <a:xfrm flipV="1">
            <a:off x="6827889" y="2871644"/>
            <a:ext cx="112881" cy="595049"/>
          </a:xfrm>
          <a:prstGeom prst="straightConnector1">
            <a:avLst/>
          </a:prstGeom>
          <a:ln w="38100">
            <a:solidFill>
              <a:srgbClr val="FF0000">
                <a:alpha val="69804"/>
              </a:srgbClr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0" name="テキスト ボックス 339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1235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3034992" y="604329"/>
            <a:ext cx="2384698" cy="2701633"/>
            <a:chOff x="4765120" y="782966"/>
            <a:chExt cx="2384698" cy="2701633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48048">
              <a:off x="4765120" y="782966"/>
              <a:ext cx="1997644" cy="2701633"/>
            </a:xfrm>
            <a:prstGeom prst="rect">
              <a:avLst/>
            </a:prstGeom>
          </p:spPr>
        </p:pic>
        <p:sp>
          <p:nvSpPr>
            <p:cNvPr id="4" name="台形 3"/>
            <p:cNvSpPr/>
            <p:nvPr/>
          </p:nvSpPr>
          <p:spPr>
            <a:xfrm flipV="1">
              <a:off x="5618004" y="2464672"/>
              <a:ext cx="956497" cy="564072"/>
            </a:xfrm>
            <a:custGeom>
              <a:avLst/>
              <a:gdLst>
                <a:gd name="connsiteX0" fmla="*/ 0 w 1201196"/>
                <a:gd name="connsiteY0" fmla="*/ 486799 h 486799"/>
                <a:gd name="connsiteX1" fmla="*/ 121700 w 1201196"/>
                <a:gd name="connsiteY1" fmla="*/ 0 h 486799"/>
                <a:gd name="connsiteX2" fmla="*/ 1079496 w 1201196"/>
                <a:gd name="connsiteY2" fmla="*/ 0 h 486799"/>
                <a:gd name="connsiteX3" fmla="*/ 1201196 w 1201196"/>
                <a:gd name="connsiteY3" fmla="*/ 486799 h 486799"/>
                <a:gd name="connsiteX4" fmla="*/ 0 w 1201196"/>
                <a:gd name="connsiteY4" fmla="*/ 486799 h 486799"/>
                <a:gd name="connsiteX0" fmla="*/ 0 w 1098165"/>
                <a:gd name="connsiteY0" fmla="*/ 667103 h 667103"/>
                <a:gd name="connsiteX1" fmla="*/ 18669 w 1098165"/>
                <a:gd name="connsiteY1" fmla="*/ 0 h 667103"/>
                <a:gd name="connsiteX2" fmla="*/ 976465 w 1098165"/>
                <a:gd name="connsiteY2" fmla="*/ 0 h 667103"/>
                <a:gd name="connsiteX3" fmla="*/ 1098165 w 1098165"/>
                <a:gd name="connsiteY3" fmla="*/ 486799 h 667103"/>
                <a:gd name="connsiteX4" fmla="*/ 0 w 1098165"/>
                <a:gd name="connsiteY4" fmla="*/ 667103 h 667103"/>
                <a:gd name="connsiteX0" fmla="*/ 0 w 976465"/>
                <a:gd name="connsiteY0" fmla="*/ 667103 h 667103"/>
                <a:gd name="connsiteX1" fmla="*/ 18669 w 976465"/>
                <a:gd name="connsiteY1" fmla="*/ 0 h 667103"/>
                <a:gd name="connsiteX2" fmla="*/ 976465 w 976465"/>
                <a:gd name="connsiteY2" fmla="*/ 0 h 667103"/>
                <a:gd name="connsiteX3" fmla="*/ 956497 w 976465"/>
                <a:gd name="connsiteY3" fmla="*/ 383768 h 667103"/>
                <a:gd name="connsiteX4" fmla="*/ 0 w 976465"/>
                <a:gd name="connsiteY4" fmla="*/ 667103 h 667103"/>
                <a:gd name="connsiteX0" fmla="*/ 0 w 976465"/>
                <a:gd name="connsiteY0" fmla="*/ 667103 h 667103"/>
                <a:gd name="connsiteX1" fmla="*/ 173216 w 976465"/>
                <a:gd name="connsiteY1" fmla="*/ 154546 h 667103"/>
                <a:gd name="connsiteX2" fmla="*/ 976465 w 976465"/>
                <a:gd name="connsiteY2" fmla="*/ 0 h 667103"/>
                <a:gd name="connsiteX3" fmla="*/ 956497 w 976465"/>
                <a:gd name="connsiteY3" fmla="*/ 383768 h 667103"/>
                <a:gd name="connsiteX4" fmla="*/ 0 w 976465"/>
                <a:gd name="connsiteY4" fmla="*/ 667103 h 667103"/>
                <a:gd name="connsiteX0" fmla="*/ 0 w 956497"/>
                <a:gd name="connsiteY0" fmla="*/ 564072 h 564072"/>
                <a:gd name="connsiteX1" fmla="*/ 173216 w 956497"/>
                <a:gd name="connsiteY1" fmla="*/ 51515 h 564072"/>
                <a:gd name="connsiteX2" fmla="*/ 924950 w 956497"/>
                <a:gd name="connsiteY2" fmla="*/ 0 h 564072"/>
                <a:gd name="connsiteX3" fmla="*/ 956497 w 956497"/>
                <a:gd name="connsiteY3" fmla="*/ 280737 h 564072"/>
                <a:gd name="connsiteX4" fmla="*/ 0 w 956497"/>
                <a:gd name="connsiteY4" fmla="*/ 564072 h 564072"/>
                <a:gd name="connsiteX0" fmla="*/ 0 w 956497"/>
                <a:gd name="connsiteY0" fmla="*/ 564072 h 564072"/>
                <a:gd name="connsiteX1" fmla="*/ 173216 w 956497"/>
                <a:gd name="connsiteY1" fmla="*/ 51515 h 564072"/>
                <a:gd name="connsiteX2" fmla="*/ 873434 w 956497"/>
                <a:gd name="connsiteY2" fmla="*/ 0 h 564072"/>
                <a:gd name="connsiteX3" fmla="*/ 956497 w 956497"/>
                <a:gd name="connsiteY3" fmla="*/ 280737 h 564072"/>
                <a:gd name="connsiteX4" fmla="*/ 0 w 956497"/>
                <a:gd name="connsiteY4" fmla="*/ 564072 h 56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6497" h="564072">
                  <a:moveTo>
                    <a:pt x="0" y="564072"/>
                  </a:moveTo>
                  <a:lnTo>
                    <a:pt x="173216" y="51515"/>
                  </a:lnTo>
                  <a:lnTo>
                    <a:pt x="873434" y="0"/>
                  </a:lnTo>
                  <a:lnTo>
                    <a:pt x="956497" y="280737"/>
                  </a:lnTo>
                  <a:lnTo>
                    <a:pt x="0" y="564072"/>
                  </a:lnTo>
                  <a:close/>
                </a:path>
              </a:pathLst>
            </a:custGeom>
            <a:solidFill>
              <a:schemeClr val="accent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 rot="855775">
              <a:off x="6583788" y="1592564"/>
              <a:ext cx="357346" cy="1393359"/>
            </a:xfrm>
            <a:custGeom>
              <a:avLst/>
              <a:gdLst>
                <a:gd name="connsiteX0" fmla="*/ 0 w 283335"/>
                <a:gd name="connsiteY0" fmla="*/ 47223 h 763362"/>
                <a:gd name="connsiteX1" fmla="*/ 47223 w 283335"/>
                <a:gd name="connsiteY1" fmla="*/ 0 h 763362"/>
                <a:gd name="connsiteX2" fmla="*/ 236112 w 283335"/>
                <a:gd name="connsiteY2" fmla="*/ 0 h 763362"/>
                <a:gd name="connsiteX3" fmla="*/ 283335 w 283335"/>
                <a:gd name="connsiteY3" fmla="*/ 47223 h 763362"/>
                <a:gd name="connsiteX4" fmla="*/ 283335 w 283335"/>
                <a:gd name="connsiteY4" fmla="*/ 716139 h 763362"/>
                <a:gd name="connsiteX5" fmla="*/ 236112 w 283335"/>
                <a:gd name="connsiteY5" fmla="*/ 763362 h 763362"/>
                <a:gd name="connsiteX6" fmla="*/ 47223 w 283335"/>
                <a:gd name="connsiteY6" fmla="*/ 763362 h 763362"/>
                <a:gd name="connsiteX7" fmla="*/ 0 w 283335"/>
                <a:gd name="connsiteY7" fmla="*/ 716139 h 763362"/>
                <a:gd name="connsiteX8" fmla="*/ 0 w 283335"/>
                <a:gd name="connsiteY8" fmla="*/ 47223 h 763362"/>
                <a:gd name="connsiteX0" fmla="*/ 0 w 283335"/>
                <a:gd name="connsiteY0" fmla="*/ 47223 h 763362"/>
                <a:gd name="connsiteX1" fmla="*/ 47223 w 283335"/>
                <a:gd name="connsiteY1" fmla="*/ 0 h 763362"/>
                <a:gd name="connsiteX2" fmla="*/ 236112 w 283335"/>
                <a:gd name="connsiteY2" fmla="*/ 0 h 763362"/>
                <a:gd name="connsiteX3" fmla="*/ 283335 w 283335"/>
                <a:gd name="connsiteY3" fmla="*/ 47223 h 763362"/>
                <a:gd name="connsiteX4" fmla="*/ 283335 w 283335"/>
                <a:gd name="connsiteY4" fmla="*/ 716139 h 763362"/>
                <a:gd name="connsiteX5" fmla="*/ 236112 w 283335"/>
                <a:gd name="connsiteY5" fmla="*/ 763362 h 763362"/>
                <a:gd name="connsiteX6" fmla="*/ 47223 w 283335"/>
                <a:gd name="connsiteY6" fmla="*/ 763362 h 763362"/>
                <a:gd name="connsiteX7" fmla="*/ 0 w 283335"/>
                <a:gd name="connsiteY7" fmla="*/ 729017 h 763362"/>
                <a:gd name="connsiteX8" fmla="*/ 0 w 283335"/>
                <a:gd name="connsiteY8" fmla="*/ 47223 h 763362"/>
                <a:gd name="connsiteX0" fmla="*/ 87728 w 371063"/>
                <a:gd name="connsiteY0" fmla="*/ 47223 h 763362"/>
                <a:gd name="connsiteX1" fmla="*/ 134951 w 371063"/>
                <a:gd name="connsiteY1" fmla="*/ 0 h 763362"/>
                <a:gd name="connsiteX2" fmla="*/ 323840 w 371063"/>
                <a:gd name="connsiteY2" fmla="*/ 0 h 763362"/>
                <a:gd name="connsiteX3" fmla="*/ 371063 w 371063"/>
                <a:gd name="connsiteY3" fmla="*/ 47223 h 763362"/>
                <a:gd name="connsiteX4" fmla="*/ 371063 w 371063"/>
                <a:gd name="connsiteY4" fmla="*/ 716139 h 763362"/>
                <a:gd name="connsiteX5" fmla="*/ 323840 w 371063"/>
                <a:gd name="connsiteY5" fmla="*/ 763362 h 763362"/>
                <a:gd name="connsiteX6" fmla="*/ 134951 w 371063"/>
                <a:gd name="connsiteY6" fmla="*/ 763362 h 763362"/>
                <a:gd name="connsiteX7" fmla="*/ 87728 w 371063"/>
                <a:gd name="connsiteY7" fmla="*/ 729017 h 763362"/>
                <a:gd name="connsiteX8" fmla="*/ 729 w 371063"/>
                <a:gd name="connsiteY8" fmla="*/ 472763 h 763362"/>
                <a:gd name="connsiteX9" fmla="*/ 87728 w 371063"/>
                <a:gd name="connsiteY9" fmla="*/ 47223 h 763362"/>
                <a:gd name="connsiteX0" fmla="*/ 114774 w 398109"/>
                <a:gd name="connsiteY0" fmla="*/ 47223 h 763362"/>
                <a:gd name="connsiteX1" fmla="*/ 161997 w 398109"/>
                <a:gd name="connsiteY1" fmla="*/ 0 h 763362"/>
                <a:gd name="connsiteX2" fmla="*/ 350886 w 398109"/>
                <a:gd name="connsiteY2" fmla="*/ 0 h 763362"/>
                <a:gd name="connsiteX3" fmla="*/ 398109 w 398109"/>
                <a:gd name="connsiteY3" fmla="*/ 47223 h 763362"/>
                <a:gd name="connsiteX4" fmla="*/ 398109 w 398109"/>
                <a:gd name="connsiteY4" fmla="*/ 716139 h 763362"/>
                <a:gd name="connsiteX5" fmla="*/ 350886 w 398109"/>
                <a:gd name="connsiteY5" fmla="*/ 763362 h 763362"/>
                <a:gd name="connsiteX6" fmla="*/ 161997 w 398109"/>
                <a:gd name="connsiteY6" fmla="*/ 763362 h 763362"/>
                <a:gd name="connsiteX7" fmla="*/ 114774 w 398109"/>
                <a:gd name="connsiteY7" fmla="*/ 729017 h 763362"/>
                <a:gd name="connsiteX8" fmla="*/ 27775 w 398109"/>
                <a:gd name="connsiteY8" fmla="*/ 472763 h 763362"/>
                <a:gd name="connsiteX9" fmla="*/ 1921 w 398109"/>
                <a:gd name="connsiteY9" fmla="*/ 212678 h 763362"/>
                <a:gd name="connsiteX10" fmla="*/ 114774 w 398109"/>
                <a:gd name="connsiteY10" fmla="*/ 47223 h 763362"/>
                <a:gd name="connsiteX0" fmla="*/ 195628 w 478963"/>
                <a:gd name="connsiteY0" fmla="*/ 47223 h 763362"/>
                <a:gd name="connsiteX1" fmla="*/ 242851 w 478963"/>
                <a:gd name="connsiteY1" fmla="*/ 0 h 763362"/>
                <a:gd name="connsiteX2" fmla="*/ 431740 w 478963"/>
                <a:gd name="connsiteY2" fmla="*/ 0 h 763362"/>
                <a:gd name="connsiteX3" fmla="*/ 478963 w 478963"/>
                <a:gd name="connsiteY3" fmla="*/ 47223 h 763362"/>
                <a:gd name="connsiteX4" fmla="*/ 478963 w 478963"/>
                <a:gd name="connsiteY4" fmla="*/ 716139 h 763362"/>
                <a:gd name="connsiteX5" fmla="*/ 431740 w 478963"/>
                <a:gd name="connsiteY5" fmla="*/ 763362 h 763362"/>
                <a:gd name="connsiteX6" fmla="*/ 242851 w 478963"/>
                <a:gd name="connsiteY6" fmla="*/ 763362 h 763362"/>
                <a:gd name="connsiteX7" fmla="*/ 195628 w 478963"/>
                <a:gd name="connsiteY7" fmla="*/ 729017 h 763362"/>
                <a:gd name="connsiteX8" fmla="*/ 108629 w 478963"/>
                <a:gd name="connsiteY8" fmla="*/ 472763 h 763362"/>
                <a:gd name="connsiteX9" fmla="*/ 182 w 478963"/>
                <a:gd name="connsiteY9" fmla="*/ 342836 h 763362"/>
                <a:gd name="connsiteX10" fmla="*/ 82775 w 478963"/>
                <a:gd name="connsiteY10" fmla="*/ 212678 h 763362"/>
                <a:gd name="connsiteX11" fmla="*/ 195628 w 478963"/>
                <a:gd name="connsiteY11" fmla="*/ 47223 h 763362"/>
                <a:gd name="connsiteX0" fmla="*/ 195628 w 544394"/>
                <a:gd name="connsiteY0" fmla="*/ 47223 h 763362"/>
                <a:gd name="connsiteX1" fmla="*/ 242851 w 544394"/>
                <a:gd name="connsiteY1" fmla="*/ 0 h 763362"/>
                <a:gd name="connsiteX2" fmla="*/ 431740 w 544394"/>
                <a:gd name="connsiteY2" fmla="*/ 0 h 763362"/>
                <a:gd name="connsiteX3" fmla="*/ 478963 w 544394"/>
                <a:gd name="connsiteY3" fmla="*/ 47223 h 763362"/>
                <a:gd name="connsiteX4" fmla="*/ 544394 w 544394"/>
                <a:gd name="connsiteY4" fmla="*/ 278863 h 763362"/>
                <a:gd name="connsiteX5" fmla="*/ 478963 w 544394"/>
                <a:gd name="connsiteY5" fmla="*/ 716139 h 763362"/>
                <a:gd name="connsiteX6" fmla="*/ 431740 w 544394"/>
                <a:gd name="connsiteY6" fmla="*/ 763362 h 763362"/>
                <a:gd name="connsiteX7" fmla="*/ 242851 w 544394"/>
                <a:gd name="connsiteY7" fmla="*/ 763362 h 763362"/>
                <a:gd name="connsiteX8" fmla="*/ 195628 w 544394"/>
                <a:gd name="connsiteY8" fmla="*/ 729017 h 763362"/>
                <a:gd name="connsiteX9" fmla="*/ 108629 w 544394"/>
                <a:gd name="connsiteY9" fmla="*/ 472763 h 763362"/>
                <a:gd name="connsiteX10" fmla="*/ 182 w 544394"/>
                <a:gd name="connsiteY10" fmla="*/ 342836 h 763362"/>
                <a:gd name="connsiteX11" fmla="*/ 82775 w 544394"/>
                <a:gd name="connsiteY11" fmla="*/ 212678 h 763362"/>
                <a:gd name="connsiteX12" fmla="*/ 195628 w 544394"/>
                <a:gd name="connsiteY12" fmla="*/ 47223 h 763362"/>
                <a:gd name="connsiteX0" fmla="*/ 195628 w 576038"/>
                <a:gd name="connsiteY0" fmla="*/ 47223 h 763362"/>
                <a:gd name="connsiteX1" fmla="*/ 242851 w 576038"/>
                <a:gd name="connsiteY1" fmla="*/ 0 h 763362"/>
                <a:gd name="connsiteX2" fmla="*/ 431740 w 576038"/>
                <a:gd name="connsiteY2" fmla="*/ 0 h 763362"/>
                <a:gd name="connsiteX3" fmla="*/ 478963 w 576038"/>
                <a:gd name="connsiteY3" fmla="*/ 47223 h 763362"/>
                <a:gd name="connsiteX4" fmla="*/ 544394 w 576038"/>
                <a:gd name="connsiteY4" fmla="*/ 278863 h 763362"/>
                <a:gd name="connsiteX5" fmla="*/ 478963 w 576038"/>
                <a:gd name="connsiteY5" fmla="*/ 716139 h 763362"/>
                <a:gd name="connsiteX6" fmla="*/ 431740 w 576038"/>
                <a:gd name="connsiteY6" fmla="*/ 763362 h 763362"/>
                <a:gd name="connsiteX7" fmla="*/ 242851 w 576038"/>
                <a:gd name="connsiteY7" fmla="*/ 763362 h 763362"/>
                <a:gd name="connsiteX8" fmla="*/ 195628 w 576038"/>
                <a:gd name="connsiteY8" fmla="*/ 729017 h 763362"/>
                <a:gd name="connsiteX9" fmla="*/ 108629 w 576038"/>
                <a:gd name="connsiteY9" fmla="*/ 472763 h 763362"/>
                <a:gd name="connsiteX10" fmla="*/ 182 w 576038"/>
                <a:gd name="connsiteY10" fmla="*/ 342836 h 763362"/>
                <a:gd name="connsiteX11" fmla="*/ 82775 w 576038"/>
                <a:gd name="connsiteY11" fmla="*/ 212678 h 763362"/>
                <a:gd name="connsiteX12" fmla="*/ 195628 w 576038"/>
                <a:gd name="connsiteY12" fmla="*/ 47223 h 763362"/>
                <a:gd name="connsiteX0" fmla="*/ 195628 w 640359"/>
                <a:gd name="connsiteY0" fmla="*/ 47223 h 763362"/>
                <a:gd name="connsiteX1" fmla="*/ 242851 w 640359"/>
                <a:gd name="connsiteY1" fmla="*/ 0 h 763362"/>
                <a:gd name="connsiteX2" fmla="*/ 431740 w 640359"/>
                <a:gd name="connsiteY2" fmla="*/ 0 h 763362"/>
                <a:gd name="connsiteX3" fmla="*/ 478963 w 640359"/>
                <a:gd name="connsiteY3" fmla="*/ 47223 h 763362"/>
                <a:gd name="connsiteX4" fmla="*/ 544394 w 640359"/>
                <a:gd name="connsiteY4" fmla="*/ 278863 h 763362"/>
                <a:gd name="connsiteX5" fmla="*/ 639499 w 640359"/>
                <a:gd name="connsiteY5" fmla="*/ 679190 h 763362"/>
                <a:gd name="connsiteX6" fmla="*/ 478963 w 640359"/>
                <a:gd name="connsiteY6" fmla="*/ 716139 h 763362"/>
                <a:gd name="connsiteX7" fmla="*/ 431740 w 640359"/>
                <a:gd name="connsiteY7" fmla="*/ 763362 h 763362"/>
                <a:gd name="connsiteX8" fmla="*/ 242851 w 640359"/>
                <a:gd name="connsiteY8" fmla="*/ 763362 h 763362"/>
                <a:gd name="connsiteX9" fmla="*/ 195628 w 640359"/>
                <a:gd name="connsiteY9" fmla="*/ 729017 h 763362"/>
                <a:gd name="connsiteX10" fmla="*/ 108629 w 640359"/>
                <a:gd name="connsiteY10" fmla="*/ 472763 h 763362"/>
                <a:gd name="connsiteX11" fmla="*/ 182 w 640359"/>
                <a:gd name="connsiteY11" fmla="*/ 342836 h 763362"/>
                <a:gd name="connsiteX12" fmla="*/ 82775 w 640359"/>
                <a:gd name="connsiteY12" fmla="*/ 212678 h 763362"/>
                <a:gd name="connsiteX13" fmla="*/ 195628 w 640359"/>
                <a:gd name="connsiteY13" fmla="*/ 47223 h 763362"/>
                <a:gd name="connsiteX0" fmla="*/ 195628 w 642823"/>
                <a:gd name="connsiteY0" fmla="*/ 47223 h 763362"/>
                <a:gd name="connsiteX1" fmla="*/ 242851 w 642823"/>
                <a:gd name="connsiteY1" fmla="*/ 0 h 763362"/>
                <a:gd name="connsiteX2" fmla="*/ 431740 w 642823"/>
                <a:gd name="connsiteY2" fmla="*/ 0 h 763362"/>
                <a:gd name="connsiteX3" fmla="*/ 478963 w 642823"/>
                <a:gd name="connsiteY3" fmla="*/ 47223 h 763362"/>
                <a:gd name="connsiteX4" fmla="*/ 544394 w 642823"/>
                <a:gd name="connsiteY4" fmla="*/ 278863 h 763362"/>
                <a:gd name="connsiteX5" fmla="*/ 547040 w 642823"/>
                <a:gd name="connsiteY5" fmla="*/ 482502 h 763362"/>
                <a:gd name="connsiteX6" fmla="*/ 639499 w 642823"/>
                <a:gd name="connsiteY6" fmla="*/ 679190 h 763362"/>
                <a:gd name="connsiteX7" fmla="*/ 478963 w 642823"/>
                <a:gd name="connsiteY7" fmla="*/ 716139 h 763362"/>
                <a:gd name="connsiteX8" fmla="*/ 431740 w 642823"/>
                <a:gd name="connsiteY8" fmla="*/ 763362 h 763362"/>
                <a:gd name="connsiteX9" fmla="*/ 242851 w 642823"/>
                <a:gd name="connsiteY9" fmla="*/ 763362 h 763362"/>
                <a:gd name="connsiteX10" fmla="*/ 195628 w 642823"/>
                <a:gd name="connsiteY10" fmla="*/ 729017 h 763362"/>
                <a:gd name="connsiteX11" fmla="*/ 108629 w 642823"/>
                <a:gd name="connsiteY11" fmla="*/ 472763 h 763362"/>
                <a:gd name="connsiteX12" fmla="*/ 182 w 642823"/>
                <a:gd name="connsiteY12" fmla="*/ 342836 h 763362"/>
                <a:gd name="connsiteX13" fmla="*/ 82775 w 642823"/>
                <a:gd name="connsiteY13" fmla="*/ 212678 h 763362"/>
                <a:gd name="connsiteX14" fmla="*/ 195628 w 642823"/>
                <a:gd name="connsiteY14" fmla="*/ 47223 h 76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2823" h="763362">
                  <a:moveTo>
                    <a:pt x="195628" y="47223"/>
                  </a:moveTo>
                  <a:cubicBezTo>
                    <a:pt x="195628" y="21142"/>
                    <a:pt x="216770" y="0"/>
                    <a:pt x="242851" y="0"/>
                  </a:cubicBezTo>
                  <a:lnTo>
                    <a:pt x="431740" y="0"/>
                  </a:lnTo>
                  <a:cubicBezTo>
                    <a:pt x="457821" y="0"/>
                    <a:pt x="478963" y="21142"/>
                    <a:pt x="478963" y="47223"/>
                  </a:cubicBezTo>
                  <a:cubicBezTo>
                    <a:pt x="485552" y="106201"/>
                    <a:pt x="537805" y="219885"/>
                    <a:pt x="544394" y="278863"/>
                  </a:cubicBezTo>
                  <a:cubicBezTo>
                    <a:pt x="566967" y="350540"/>
                    <a:pt x="531189" y="415781"/>
                    <a:pt x="547040" y="482502"/>
                  </a:cubicBezTo>
                  <a:cubicBezTo>
                    <a:pt x="562891" y="549223"/>
                    <a:pt x="662072" y="639381"/>
                    <a:pt x="639499" y="679190"/>
                  </a:cubicBezTo>
                  <a:cubicBezTo>
                    <a:pt x="616926" y="718999"/>
                    <a:pt x="496655" y="696141"/>
                    <a:pt x="478963" y="716139"/>
                  </a:cubicBezTo>
                  <a:cubicBezTo>
                    <a:pt x="478963" y="742220"/>
                    <a:pt x="457821" y="763362"/>
                    <a:pt x="431740" y="763362"/>
                  </a:cubicBezTo>
                  <a:lnTo>
                    <a:pt x="242851" y="763362"/>
                  </a:lnTo>
                  <a:cubicBezTo>
                    <a:pt x="216770" y="763362"/>
                    <a:pt x="195628" y="755098"/>
                    <a:pt x="195628" y="729017"/>
                  </a:cubicBezTo>
                  <a:cubicBezTo>
                    <a:pt x="206205" y="662376"/>
                    <a:pt x="98052" y="539404"/>
                    <a:pt x="108629" y="472763"/>
                  </a:cubicBezTo>
                  <a:cubicBezTo>
                    <a:pt x="94829" y="411799"/>
                    <a:pt x="4491" y="386183"/>
                    <a:pt x="182" y="342836"/>
                  </a:cubicBezTo>
                  <a:cubicBezTo>
                    <a:pt x="-4127" y="299489"/>
                    <a:pt x="68975" y="265347"/>
                    <a:pt x="82775" y="212678"/>
                  </a:cubicBezTo>
                  <a:lnTo>
                    <a:pt x="195628" y="47223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 rot="1376170">
              <a:off x="6943497" y="1277401"/>
              <a:ext cx="206321" cy="319782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/>
            <p:cNvCxnSpPr/>
            <p:nvPr/>
          </p:nvCxnSpPr>
          <p:spPr>
            <a:xfrm flipH="1">
              <a:off x="6675225" y="1781021"/>
              <a:ext cx="174471" cy="395134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/>
          <p:cNvSpPr txBox="1"/>
          <p:nvPr/>
        </p:nvSpPr>
        <p:spPr>
          <a:xfrm>
            <a:off x="33920" y="3039087"/>
            <a:ext cx="4087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●スマートヘルスケア用見守りセンサ</a:t>
            </a:r>
            <a:endParaRPr lang="en-US" altLang="ja-JP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90441" y="5891510"/>
            <a:ext cx="3957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呼吸と心拍動の非接触モニタが可能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病院、老人ホーム、独居老人の見守り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布団や畳の下に敷くだけで良い。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75" y="3507941"/>
            <a:ext cx="4761977" cy="3306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線矢印コネクタ 4"/>
          <p:cNvCxnSpPr/>
          <p:nvPr/>
        </p:nvCxnSpPr>
        <p:spPr>
          <a:xfrm flipH="1" flipV="1">
            <a:off x="2804563" y="6014434"/>
            <a:ext cx="1485878" cy="502276"/>
          </a:xfrm>
          <a:prstGeom prst="straightConnector1">
            <a:avLst/>
          </a:prstGeom>
          <a:ln w="762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-72425" y="3308896"/>
            <a:ext cx="1470672" cy="503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従来技術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350" y="5175234"/>
            <a:ext cx="1470672" cy="503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</a:t>
            </a:r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技術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71" y="961947"/>
            <a:ext cx="2860784" cy="406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グループ化 14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Page-13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5387885" y="1422454"/>
            <a:ext cx="1195844" cy="533990"/>
          </a:xfrm>
          <a:prstGeom prst="wedgeRoundRectCallout">
            <a:avLst>
              <a:gd name="adj1" fmla="val -73605"/>
              <a:gd name="adj2" fmla="val 16676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静電容量式センサ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-18812" y="490386"/>
            <a:ext cx="30750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【</a:t>
            </a:r>
            <a:r>
              <a:rPr lang="ja-JP" altLang="en-US" sz="2800" dirty="0" smtClean="0"/>
              <a:t>バイタルモニタ</a:t>
            </a:r>
            <a:r>
              <a:rPr lang="en-US" altLang="ja-JP" sz="2800" dirty="0"/>
              <a:t>】</a:t>
            </a:r>
            <a:endParaRPr lang="ja-JP" altLang="en-US" sz="28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933471" y="548881"/>
            <a:ext cx="276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●自動車用見守りセンサ</a:t>
            </a:r>
            <a:endParaRPr lang="en-US" altLang="ja-JP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753763" y="602129"/>
            <a:ext cx="240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●家庭用見守りセンサ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16698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154111" y="772733"/>
            <a:ext cx="8693662" cy="5578668"/>
            <a:chOff x="141232" y="1094704"/>
            <a:chExt cx="8693662" cy="557866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9870" y="2099255"/>
              <a:ext cx="4327736" cy="4574117"/>
            </a:xfrm>
            <a:prstGeom prst="rect">
              <a:avLst/>
            </a:prstGeom>
          </p:spPr>
        </p:pic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7604" y="2099256"/>
              <a:ext cx="4327290" cy="4573646"/>
            </a:xfrm>
            <a:prstGeom prst="rect">
              <a:avLst/>
            </a:prstGeom>
          </p:spPr>
        </p:pic>
        <p:grpSp>
          <p:nvGrpSpPr>
            <p:cNvPr id="15" name="グループ化 14"/>
            <p:cNvGrpSpPr/>
            <p:nvPr/>
          </p:nvGrpSpPr>
          <p:grpSpPr>
            <a:xfrm>
              <a:off x="4960721" y="1687134"/>
              <a:ext cx="3114760" cy="461665"/>
              <a:chOff x="4986479" y="1545465"/>
              <a:chExt cx="3114760" cy="461665"/>
            </a:xfrm>
          </p:grpSpPr>
          <p:grpSp>
            <p:nvGrpSpPr>
              <p:cNvPr id="12" name="グループ化 11"/>
              <p:cNvGrpSpPr/>
              <p:nvPr/>
            </p:nvGrpSpPr>
            <p:grpSpPr>
              <a:xfrm>
                <a:off x="4986479" y="1545465"/>
                <a:ext cx="409768" cy="386366"/>
                <a:chOff x="6042547" y="1146220"/>
                <a:chExt cx="409768" cy="386366"/>
              </a:xfrm>
            </p:grpSpPr>
            <p:cxnSp>
              <p:nvCxnSpPr>
                <p:cNvPr id="5" name="直線コネクタ 4"/>
                <p:cNvCxnSpPr/>
                <p:nvPr/>
              </p:nvCxnSpPr>
              <p:spPr>
                <a:xfrm>
                  <a:off x="6042547" y="1146220"/>
                  <a:ext cx="409768" cy="386366"/>
                </a:xfrm>
                <a:prstGeom prst="line">
                  <a:avLst/>
                </a:prstGeom>
                <a:ln w="76200">
                  <a:solidFill>
                    <a:schemeClr val="tx1">
                      <a:alpha val="6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線コネクタ 10"/>
                <p:cNvCxnSpPr/>
                <p:nvPr/>
              </p:nvCxnSpPr>
              <p:spPr>
                <a:xfrm flipV="1">
                  <a:off x="6042547" y="1146220"/>
                  <a:ext cx="409768" cy="386366"/>
                </a:xfrm>
                <a:prstGeom prst="line">
                  <a:avLst/>
                </a:prstGeom>
                <a:ln w="76200">
                  <a:solidFill>
                    <a:schemeClr val="tx1">
                      <a:alpha val="6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テキスト ボックス 12"/>
              <p:cNvSpPr txBox="1"/>
              <p:nvPr/>
            </p:nvSpPr>
            <p:spPr>
              <a:xfrm>
                <a:off x="5447763" y="1545465"/>
                <a:ext cx="26534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dirty="0" smtClean="0"/>
                  <a:t>穴あけ工事が必要</a:t>
                </a:r>
                <a:endParaRPr kumimoji="1" lang="ja-JP" altLang="en-US" sz="2400" dirty="0"/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206057" y="1648497"/>
              <a:ext cx="2923505" cy="461665"/>
              <a:chOff x="708337" y="1648497"/>
              <a:chExt cx="2923505" cy="461665"/>
            </a:xfrm>
          </p:grpSpPr>
          <p:sp>
            <p:nvSpPr>
              <p:cNvPr id="3" name="円/楕円 2"/>
              <p:cNvSpPr/>
              <p:nvPr/>
            </p:nvSpPr>
            <p:spPr>
              <a:xfrm>
                <a:off x="708337" y="1648497"/>
                <a:ext cx="476519" cy="450760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1184855" y="1648497"/>
                <a:ext cx="24469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dirty="0" smtClean="0"/>
                  <a:t>穴あけ工事不要</a:t>
                </a:r>
                <a:endParaRPr kumimoji="1" lang="ja-JP" altLang="en-US" sz="2400" dirty="0"/>
              </a:p>
            </p:txBody>
          </p:sp>
        </p:grpSp>
        <p:sp>
          <p:nvSpPr>
            <p:cNvPr id="17" name="テキスト ボックス 16"/>
            <p:cNvSpPr txBox="1"/>
            <p:nvPr/>
          </p:nvSpPr>
          <p:spPr>
            <a:xfrm>
              <a:off x="141232" y="1094704"/>
              <a:ext cx="34262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/>
                <a:t>【</a:t>
              </a:r>
              <a:r>
                <a:rPr kumimoji="1" lang="ja-JP" altLang="en-US" sz="2800" dirty="0" smtClean="0"/>
                <a:t>静電容量式センサ</a:t>
              </a:r>
              <a:r>
                <a:rPr kumimoji="1" lang="en-US" altLang="ja-JP" sz="2800" dirty="0" smtClean="0"/>
                <a:t>】</a:t>
              </a:r>
              <a:endParaRPr kumimoji="1" lang="ja-JP" altLang="en-US" sz="2800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765184" y="1131107"/>
              <a:ext cx="34262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/>
                <a:t>【</a:t>
              </a:r>
              <a:r>
                <a:rPr kumimoji="1" lang="ja-JP" altLang="en-US" sz="2800" dirty="0" smtClean="0"/>
                <a:t>その他のセンサ</a:t>
              </a:r>
              <a:r>
                <a:rPr kumimoji="1" lang="en-US" altLang="ja-JP" sz="2800" dirty="0" smtClean="0"/>
                <a:t>】</a:t>
              </a:r>
              <a:endParaRPr kumimoji="1" lang="ja-JP" altLang="en-US" sz="2800" dirty="0"/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912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64" name="テキスト ボックス 63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Page-03</a:t>
            </a:r>
            <a:endParaRPr kumimoji="1" lang="ja-JP" altLang="en-US" dirty="0"/>
          </a:p>
        </p:txBody>
      </p:sp>
      <p:grpSp>
        <p:nvGrpSpPr>
          <p:cNvPr id="68" name="グループ化 67"/>
          <p:cNvGrpSpPr/>
          <p:nvPr/>
        </p:nvGrpSpPr>
        <p:grpSpPr>
          <a:xfrm>
            <a:off x="22583" y="567670"/>
            <a:ext cx="9087962" cy="6200632"/>
            <a:chOff x="22583" y="567670"/>
            <a:chExt cx="9087962" cy="6200632"/>
          </a:xfrm>
        </p:grpSpPr>
        <p:grpSp>
          <p:nvGrpSpPr>
            <p:cNvPr id="63" name="グループ化 62"/>
            <p:cNvGrpSpPr/>
            <p:nvPr/>
          </p:nvGrpSpPr>
          <p:grpSpPr>
            <a:xfrm>
              <a:off x="22583" y="567670"/>
              <a:ext cx="9087962" cy="6200632"/>
              <a:chOff x="6350" y="531798"/>
              <a:chExt cx="9087962" cy="6200632"/>
            </a:xfrm>
          </p:grpSpPr>
          <p:grpSp>
            <p:nvGrpSpPr>
              <p:cNvPr id="52" name="グループ化 51"/>
              <p:cNvGrpSpPr/>
              <p:nvPr/>
            </p:nvGrpSpPr>
            <p:grpSpPr>
              <a:xfrm>
                <a:off x="6350" y="531798"/>
                <a:ext cx="9042302" cy="6200632"/>
                <a:chOff x="6350" y="531798"/>
                <a:chExt cx="9042302" cy="6200632"/>
              </a:xfrm>
            </p:grpSpPr>
            <p:grpSp>
              <p:nvGrpSpPr>
                <p:cNvPr id="36" name="グループ化 35"/>
                <p:cNvGrpSpPr/>
                <p:nvPr/>
              </p:nvGrpSpPr>
              <p:grpSpPr>
                <a:xfrm>
                  <a:off x="6350" y="2022126"/>
                  <a:ext cx="5961089" cy="4658788"/>
                  <a:chOff x="819924" y="1764549"/>
                  <a:chExt cx="5961089" cy="4658788"/>
                </a:xfrm>
              </p:grpSpPr>
              <p:pic>
                <p:nvPicPr>
                  <p:cNvPr id="2" name="図 1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935864" y="2131452"/>
                    <a:ext cx="5722513" cy="4291885"/>
                  </a:xfrm>
                  <a:prstGeom prst="rect">
                    <a:avLst/>
                  </a:prstGeom>
                </p:spPr>
              </p:pic>
              <p:sp>
                <p:nvSpPr>
                  <p:cNvPr id="3" name="フリーフォーム 2"/>
                  <p:cNvSpPr/>
                  <p:nvPr/>
                </p:nvSpPr>
                <p:spPr>
                  <a:xfrm>
                    <a:off x="1171348" y="2392963"/>
                    <a:ext cx="5218010" cy="3455692"/>
                  </a:xfrm>
                  <a:custGeom>
                    <a:avLst/>
                    <a:gdLst>
                      <a:gd name="connsiteX0" fmla="*/ 80493 w 5220599"/>
                      <a:gd name="connsiteY0" fmla="*/ 1663882 h 3455692"/>
                      <a:gd name="connsiteX1" fmla="*/ 196403 w 5220599"/>
                      <a:gd name="connsiteY1" fmla="*/ 1200243 h 3455692"/>
                      <a:gd name="connsiteX2" fmla="*/ 389586 w 5220599"/>
                      <a:gd name="connsiteY2" fmla="*/ 775240 h 3455692"/>
                      <a:gd name="connsiteX3" fmla="*/ 775952 w 5220599"/>
                      <a:gd name="connsiteY3" fmla="*/ 298722 h 3455692"/>
                      <a:gd name="connsiteX4" fmla="*/ 1213834 w 5220599"/>
                      <a:gd name="connsiteY4" fmla="*/ 105538 h 3455692"/>
                      <a:gd name="connsiteX5" fmla="*/ 1741867 w 5220599"/>
                      <a:gd name="connsiteY5" fmla="*/ 2507 h 3455692"/>
                      <a:gd name="connsiteX6" fmla="*/ 2334296 w 5220599"/>
                      <a:gd name="connsiteY6" fmla="*/ 41144 h 3455692"/>
                      <a:gd name="connsiteX7" fmla="*/ 2656267 w 5220599"/>
                      <a:gd name="connsiteY7" fmla="*/ 144175 h 3455692"/>
                      <a:gd name="connsiteX8" fmla="*/ 2978239 w 5220599"/>
                      <a:gd name="connsiteY8" fmla="*/ 66902 h 3455692"/>
                      <a:gd name="connsiteX9" fmla="*/ 3635062 w 5220599"/>
                      <a:gd name="connsiteY9" fmla="*/ 66902 h 3455692"/>
                      <a:gd name="connsiteX10" fmla="*/ 4291884 w 5220599"/>
                      <a:gd name="connsiteY10" fmla="*/ 401752 h 3455692"/>
                      <a:gd name="connsiteX11" fmla="*/ 4794160 w 5220599"/>
                      <a:gd name="connsiteY11" fmla="*/ 813876 h 3455692"/>
                      <a:gd name="connsiteX12" fmla="*/ 5141890 w 5220599"/>
                      <a:gd name="connsiteY12" fmla="*/ 2011612 h 3455692"/>
                      <a:gd name="connsiteX13" fmla="*/ 5193405 w 5220599"/>
                      <a:gd name="connsiteY13" fmla="*/ 2797223 h 3455692"/>
                      <a:gd name="connsiteX14" fmla="*/ 4794160 w 5220599"/>
                      <a:gd name="connsiteY14" fmla="*/ 3132074 h 3455692"/>
                      <a:gd name="connsiteX15" fmla="*/ 4291884 w 5220599"/>
                      <a:gd name="connsiteY15" fmla="*/ 3312378 h 3455692"/>
                      <a:gd name="connsiteX16" fmla="*/ 3673698 w 5220599"/>
                      <a:gd name="connsiteY16" fmla="*/ 3454045 h 3455692"/>
                      <a:gd name="connsiteX17" fmla="*/ 3042634 w 5220599"/>
                      <a:gd name="connsiteY17" fmla="*/ 3389651 h 3455692"/>
                      <a:gd name="connsiteX18" fmla="*/ 2553236 w 5220599"/>
                      <a:gd name="connsiteY18" fmla="*/ 3389651 h 3455692"/>
                      <a:gd name="connsiteX19" fmla="*/ 1857777 w 5220599"/>
                      <a:gd name="connsiteY19" fmla="*/ 3351014 h 3455692"/>
                      <a:gd name="connsiteX20" fmla="*/ 1510048 w 5220599"/>
                      <a:gd name="connsiteY20" fmla="*/ 3235105 h 3455692"/>
                      <a:gd name="connsiteX21" fmla="*/ 1136560 w 5220599"/>
                      <a:gd name="connsiteY21" fmla="*/ 3235105 h 3455692"/>
                      <a:gd name="connsiteX22" fmla="*/ 956256 w 5220599"/>
                      <a:gd name="connsiteY22" fmla="*/ 3170710 h 3455692"/>
                      <a:gd name="connsiteX23" fmla="*/ 788831 w 5220599"/>
                      <a:gd name="connsiteY23" fmla="*/ 3144952 h 3455692"/>
                      <a:gd name="connsiteX24" fmla="*/ 608527 w 5220599"/>
                      <a:gd name="connsiteY24" fmla="*/ 3067679 h 3455692"/>
                      <a:gd name="connsiteX25" fmla="*/ 312312 w 5220599"/>
                      <a:gd name="connsiteY25" fmla="*/ 3260862 h 3455692"/>
                      <a:gd name="connsiteX26" fmla="*/ 80493 w 5220599"/>
                      <a:gd name="connsiteY26" fmla="*/ 2900254 h 3455692"/>
                      <a:gd name="connsiteX27" fmla="*/ 3219 w 5220599"/>
                      <a:gd name="connsiteY27" fmla="*/ 2449493 h 3455692"/>
                      <a:gd name="connsiteX28" fmla="*/ 28977 w 5220599"/>
                      <a:gd name="connsiteY28" fmla="*/ 1947217 h 3455692"/>
                      <a:gd name="connsiteX29" fmla="*/ 157766 w 5220599"/>
                      <a:gd name="connsiteY29" fmla="*/ 1354789 h 3455692"/>
                      <a:gd name="connsiteX0" fmla="*/ 77904 w 5218010"/>
                      <a:gd name="connsiteY0" fmla="*/ 1663882 h 3455692"/>
                      <a:gd name="connsiteX1" fmla="*/ 193814 w 5218010"/>
                      <a:gd name="connsiteY1" fmla="*/ 1200243 h 3455692"/>
                      <a:gd name="connsiteX2" fmla="*/ 386997 w 5218010"/>
                      <a:gd name="connsiteY2" fmla="*/ 775240 h 3455692"/>
                      <a:gd name="connsiteX3" fmla="*/ 773363 w 5218010"/>
                      <a:gd name="connsiteY3" fmla="*/ 298722 h 3455692"/>
                      <a:gd name="connsiteX4" fmla="*/ 1211245 w 5218010"/>
                      <a:gd name="connsiteY4" fmla="*/ 105538 h 3455692"/>
                      <a:gd name="connsiteX5" fmla="*/ 1739278 w 5218010"/>
                      <a:gd name="connsiteY5" fmla="*/ 2507 h 3455692"/>
                      <a:gd name="connsiteX6" fmla="*/ 2331707 w 5218010"/>
                      <a:gd name="connsiteY6" fmla="*/ 41144 h 3455692"/>
                      <a:gd name="connsiteX7" fmla="*/ 2653678 w 5218010"/>
                      <a:gd name="connsiteY7" fmla="*/ 144175 h 3455692"/>
                      <a:gd name="connsiteX8" fmla="*/ 2975650 w 5218010"/>
                      <a:gd name="connsiteY8" fmla="*/ 66902 h 3455692"/>
                      <a:gd name="connsiteX9" fmla="*/ 3632473 w 5218010"/>
                      <a:gd name="connsiteY9" fmla="*/ 66902 h 3455692"/>
                      <a:gd name="connsiteX10" fmla="*/ 4289295 w 5218010"/>
                      <a:gd name="connsiteY10" fmla="*/ 401752 h 3455692"/>
                      <a:gd name="connsiteX11" fmla="*/ 4791571 w 5218010"/>
                      <a:gd name="connsiteY11" fmla="*/ 813876 h 3455692"/>
                      <a:gd name="connsiteX12" fmla="*/ 5139301 w 5218010"/>
                      <a:gd name="connsiteY12" fmla="*/ 2011612 h 3455692"/>
                      <a:gd name="connsiteX13" fmla="*/ 5190816 w 5218010"/>
                      <a:gd name="connsiteY13" fmla="*/ 2797223 h 3455692"/>
                      <a:gd name="connsiteX14" fmla="*/ 4791571 w 5218010"/>
                      <a:gd name="connsiteY14" fmla="*/ 3132074 h 3455692"/>
                      <a:gd name="connsiteX15" fmla="*/ 4289295 w 5218010"/>
                      <a:gd name="connsiteY15" fmla="*/ 3312378 h 3455692"/>
                      <a:gd name="connsiteX16" fmla="*/ 3671109 w 5218010"/>
                      <a:gd name="connsiteY16" fmla="*/ 3454045 h 3455692"/>
                      <a:gd name="connsiteX17" fmla="*/ 3040045 w 5218010"/>
                      <a:gd name="connsiteY17" fmla="*/ 3389651 h 3455692"/>
                      <a:gd name="connsiteX18" fmla="*/ 2550647 w 5218010"/>
                      <a:gd name="connsiteY18" fmla="*/ 3389651 h 3455692"/>
                      <a:gd name="connsiteX19" fmla="*/ 1855188 w 5218010"/>
                      <a:gd name="connsiteY19" fmla="*/ 3351014 h 3455692"/>
                      <a:gd name="connsiteX20" fmla="*/ 1507459 w 5218010"/>
                      <a:gd name="connsiteY20" fmla="*/ 3235105 h 3455692"/>
                      <a:gd name="connsiteX21" fmla="*/ 1133971 w 5218010"/>
                      <a:gd name="connsiteY21" fmla="*/ 3235105 h 3455692"/>
                      <a:gd name="connsiteX22" fmla="*/ 953667 w 5218010"/>
                      <a:gd name="connsiteY22" fmla="*/ 3170710 h 3455692"/>
                      <a:gd name="connsiteX23" fmla="*/ 786242 w 5218010"/>
                      <a:gd name="connsiteY23" fmla="*/ 3144952 h 3455692"/>
                      <a:gd name="connsiteX24" fmla="*/ 605938 w 5218010"/>
                      <a:gd name="connsiteY24" fmla="*/ 3067679 h 3455692"/>
                      <a:gd name="connsiteX25" fmla="*/ 309723 w 5218010"/>
                      <a:gd name="connsiteY25" fmla="*/ 3260862 h 3455692"/>
                      <a:gd name="connsiteX26" fmla="*/ 39267 w 5218010"/>
                      <a:gd name="connsiteY26" fmla="*/ 2900254 h 3455692"/>
                      <a:gd name="connsiteX27" fmla="*/ 630 w 5218010"/>
                      <a:gd name="connsiteY27" fmla="*/ 2449493 h 3455692"/>
                      <a:gd name="connsiteX28" fmla="*/ 26388 w 5218010"/>
                      <a:gd name="connsiteY28" fmla="*/ 1947217 h 3455692"/>
                      <a:gd name="connsiteX29" fmla="*/ 155177 w 5218010"/>
                      <a:gd name="connsiteY29" fmla="*/ 1354789 h 3455692"/>
                      <a:gd name="connsiteX0" fmla="*/ 77904 w 5218010"/>
                      <a:gd name="connsiteY0" fmla="*/ 1663882 h 3455692"/>
                      <a:gd name="connsiteX1" fmla="*/ 193814 w 5218010"/>
                      <a:gd name="connsiteY1" fmla="*/ 1200243 h 3455692"/>
                      <a:gd name="connsiteX2" fmla="*/ 386997 w 5218010"/>
                      <a:gd name="connsiteY2" fmla="*/ 775240 h 3455692"/>
                      <a:gd name="connsiteX3" fmla="*/ 773363 w 5218010"/>
                      <a:gd name="connsiteY3" fmla="*/ 298722 h 3455692"/>
                      <a:gd name="connsiteX4" fmla="*/ 1211245 w 5218010"/>
                      <a:gd name="connsiteY4" fmla="*/ 105538 h 3455692"/>
                      <a:gd name="connsiteX5" fmla="*/ 1739278 w 5218010"/>
                      <a:gd name="connsiteY5" fmla="*/ 2507 h 3455692"/>
                      <a:gd name="connsiteX6" fmla="*/ 2331707 w 5218010"/>
                      <a:gd name="connsiteY6" fmla="*/ 41144 h 3455692"/>
                      <a:gd name="connsiteX7" fmla="*/ 2653678 w 5218010"/>
                      <a:gd name="connsiteY7" fmla="*/ 144175 h 3455692"/>
                      <a:gd name="connsiteX8" fmla="*/ 2975650 w 5218010"/>
                      <a:gd name="connsiteY8" fmla="*/ 66902 h 3455692"/>
                      <a:gd name="connsiteX9" fmla="*/ 3632473 w 5218010"/>
                      <a:gd name="connsiteY9" fmla="*/ 66902 h 3455692"/>
                      <a:gd name="connsiteX10" fmla="*/ 4237780 w 5218010"/>
                      <a:gd name="connsiteY10" fmla="*/ 337358 h 3455692"/>
                      <a:gd name="connsiteX11" fmla="*/ 4791571 w 5218010"/>
                      <a:gd name="connsiteY11" fmla="*/ 813876 h 3455692"/>
                      <a:gd name="connsiteX12" fmla="*/ 5139301 w 5218010"/>
                      <a:gd name="connsiteY12" fmla="*/ 2011612 h 3455692"/>
                      <a:gd name="connsiteX13" fmla="*/ 5190816 w 5218010"/>
                      <a:gd name="connsiteY13" fmla="*/ 2797223 h 3455692"/>
                      <a:gd name="connsiteX14" fmla="*/ 4791571 w 5218010"/>
                      <a:gd name="connsiteY14" fmla="*/ 3132074 h 3455692"/>
                      <a:gd name="connsiteX15" fmla="*/ 4289295 w 5218010"/>
                      <a:gd name="connsiteY15" fmla="*/ 3312378 h 3455692"/>
                      <a:gd name="connsiteX16" fmla="*/ 3671109 w 5218010"/>
                      <a:gd name="connsiteY16" fmla="*/ 3454045 h 3455692"/>
                      <a:gd name="connsiteX17" fmla="*/ 3040045 w 5218010"/>
                      <a:gd name="connsiteY17" fmla="*/ 3389651 h 3455692"/>
                      <a:gd name="connsiteX18" fmla="*/ 2550647 w 5218010"/>
                      <a:gd name="connsiteY18" fmla="*/ 3389651 h 3455692"/>
                      <a:gd name="connsiteX19" fmla="*/ 1855188 w 5218010"/>
                      <a:gd name="connsiteY19" fmla="*/ 3351014 h 3455692"/>
                      <a:gd name="connsiteX20" fmla="*/ 1507459 w 5218010"/>
                      <a:gd name="connsiteY20" fmla="*/ 3235105 h 3455692"/>
                      <a:gd name="connsiteX21" fmla="*/ 1133971 w 5218010"/>
                      <a:gd name="connsiteY21" fmla="*/ 3235105 h 3455692"/>
                      <a:gd name="connsiteX22" fmla="*/ 953667 w 5218010"/>
                      <a:gd name="connsiteY22" fmla="*/ 3170710 h 3455692"/>
                      <a:gd name="connsiteX23" fmla="*/ 786242 w 5218010"/>
                      <a:gd name="connsiteY23" fmla="*/ 3144952 h 3455692"/>
                      <a:gd name="connsiteX24" fmla="*/ 605938 w 5218010"/>
                      <a:gd name="connsiteY24" fmla="*/ 3067679 h 3455692"/>
                      <a:gd name="connsiteX25" fmla="*/ 309723 w 5218010"/>
                      <a:gd name="connsiteY25" fmla="*/ 3260862 h 3455692"/>
                      <a:gd name="connsiteX26" fmla="*/ 39267 w 5218010"/>
                      <a:gd name="connsiteY26" fmla="*/ 2900254 h 3455692"/>
                      <a:gd name="connsiteX27" fmla="*/ 630 w 5218010"/>
                      <a:gd name="connsiteY27" fmla="*/ 2449493 h 3455692"/>
                      <a:gd name="connsiteX28" fmla="*/ 26388 w 5218010"/>
                      <a:gd name="connsiteY28" fmla="*/ 1947217 h 3455692"/>
                      <a:gd name="connsiteX29" fmla="*/ 155177 w 5218010"/>
                      <a:gd name="connsiteY29" fmla="*/ 1354789 h 3455692"/>
                      <a:gd name="connsiteX0" fmla="*/ 77904 w 5218010"/>
                      <a:gd name="connsiteY0" fmla="*/ 1663882 h 3455692"/>
                      <a:gd name="connsiteX1" fmla="*/ 193814 w 5218010"/>
                      <a:gd name="connsiteY1" fmla="*/ 1200243 h 3455692"/>
                      <a:gd name="connsiteX2" fmla="*/ 386997 w 5218010"/>
                      <a:gd name="connsiteY2" fmla="*/ 775240 h 3455692"/>
                      <a:gd name="connsiteX3" fmla="*/ 773363 w 5218010"/>
                      <a:gd name="connsiteY3" fmla="*/ 298722 h 3455692"/>
                      <a:gd name="connsiteX4" fmla="*/ 1211245 w 5218010"/>
                      <a:gd name="connsiteY4" fmla="*/ 105538 h 3455692"/>
                      <a:gd name="connsiteX5" fmla="*/ 1739278 w 5218010"/>
                      <a:gd name="connsiteY5" fmla="*/ 2507 h 3455692"/>
                      <a:gd name="connsiteX6" fmla="*/ 2331707 w 5218010"/>
                      <a:gd name="connsiteY6" fmla="*/ 41144 h 3455692"/>
                      <a:gd name="connsiteX7" fmla="*/ 2653678 w 5218010"/>
                      <a:gd name="connsiteY7" fmla="*/ 144175 h 3455692"/>
                      <a:gd name="connsiteX8" fmla="*/ 2975650 w 5218010"/>
                      <a:gd name="connsiteY8" fmla="*/ 66902 h 3455692"/>
                      <a:gd name="connsiteX9" fmla="*/ 3632473 w 5218010"/>
                      <a:gd name="connsiteY9" fmla="*/ 66902 h 3455692"/>
                      <a:gd name="connsiteX10" fmla="*/ 3851413 w 5218010"/>
                      <a:gd name="connsiteY10" fmla="*/ 131296 h 3455692"/>
                      <a:gd name="connsiteX11" fmla="*/ 4237780 w 5218010"/>
                      <a:gd name="connsiteY11" fmla="*/ 337358 h 3455692"/>
                      <a:gd name="connsiteX12" fmla="*/ 4791571 w 5218010"/>
                      <a:gd name="connsiteY12" fmla="*/ 813876 h 3455692"/>
                      <a:gd name="connsiteX13" fmla="*/ 5139301 w 5218010"/>
                      <a:gd name="connsiteY13" fmla="*/ 2011612 h 3455692"/>
                      <a:gd name="connsiteX14" fmla="*/ 5190816 w 5218010"/>
                      <a:gd name="connsiteY14" fmla="*/ 2797223 h 3455692"/>
                      <a:gd name="connsiteX15" fmla="*/ 4791571 w 5218010"/>
                      <a:gd name="connsiteY15" fmla="*/ 3132074 h 3455692"/>
                      <a:gd name="connsiteX16" fmla="*/ 4289295 w 5218010"/>
                      <a:gd name="connsiteY16" fmla="*/ 3312378 h 3455692"/>
                      <a:gd name="connsiteX17" fmla="*/ 3671109 w 5218010"/>
                      <a:gd name="connsiteY17" fmla="*/ 3454045 h 3455692"/>
                      <a:gd name="connsiteX18" fmla="*/ 3040045 w 5218010"/>
                      <a:gd name="connsiteY18" fmla="*/ 3389651 h 3455692"/>
                      <a:gd name="connsiteX19" fmla="*/ 2550647 w 5218010"/>
                      <a:gd name="connsiteY19" fmla="*/ 3389651 h 3455692"/>
                      <a:gd name="connsiteX20" fmla="*/ 1855188 w 5218010"/>
                      <a:gd name="connsiteY20" fmla="*/ 3351014 h 3455692"/>
                      <a:gd name="connsiteX21" fmla="*/ 1507459 w 5218010"/>
                      <a:gd name="connsiteY21" fmla="*/ 3235105 h 3455692"/>
                      <a:gd name="connsiteX22" fmla="*/ 1133971 w 5218010"/>
                      <a:gd name="connsiteY22" fmla="*/ 3235105 h 3455692"/>
                      <a:gd name="connsiteX23" fmla="*/ 953667 w 5218010"/>
                      <a:gd name="connsiteY23" fmla="*/ 3170710 h 3455692"/>
                      <a:gd name="connsiteX24" fmla="*/ 786242 w 5218010"/>
                      <a:gd name="connsiteY24" fmla="*/ 3144952 h 3455692"/>
                      <a:gd name="connsiteX25" fmla="*/ 605938 w 5218010"/>
                      <a:gd name="connsiteY25" fmla="*/ 3067679 h 3455692"/>
                      <a:gd name="connsiteX26" fmla="*/ 309723 w 5218010"/>
                      <a:gd name="connsiteY26" fmla="*/ 3260862 h 3455692"/>
                      <a:gd name="connsiteX27" fmla="*/ 39267 w 5218010"/>
                      <a:gd name="connsiteY27" fmla="*/ 2900254 h 3455692"/>
                      <a:gd name="connsiteX28" fmla="*/ 630 w 5218010"/>
                      <a:gd name="connsiteY28" fmla="*/ 2449493 h 3455692"/>
                      <a:gd name="connsiteX29" fmla="*/ 26388 w 5218010"/>
                      <a:gd name="connsiteY29" fmla="*/ 1947217 h 3455692"/>
                      <a:gd name="connsiteX30" fmla="*/ 155177 w 5218010"/>
                      <a:gd name="connsiteY30" fmla="*/ 1354789 h 3455692"/>
                      <a:gd name="connsiteX0" fmla="*/ 77904 w 5218010"/>
                      <a:gd name="connsiteY0" fmla="*/ 1663882 h 3455692"/>
                      <a:gd name="connsiteX1" fmla="*/ 193814 w 5218010"/>
                      <a:gd name="connsiteY1" fmla="*/ 1200243 h 3455692"/>
                      <a:gd name="connsiteX2" fmla="*/ 386997 w 5218010"/>
                      <a:gd name="connsiteY2" fmla="*/ 775240 h 3455692"/>
                      <a:gd name="connsiteX3" fmla="*/ 773363 w 5218010"/>
                      <a:gd name="connsiteY3" fmla="*/ 298722 h 3455692"/>
                      <a:gd name="connsiteX4" fmla="*/ 1211245 w 5218010"/>
                      <a:gd name="connsiteY4" fmla="*/ 105538 h 3455692"/>
                      <a:gd name="connsiteX5" fmla="*/ 1739278 w 5218010"/>
                      <a:gd name="connsiteY5" fmla="*/ 2507 h 3455692"/>
                      <a:gd name="connsiteX6" fmla="*/ 2331707 w 5218010"/>
                      <a:gd name="connsiteY6" fmla="*/ 41144 h 3455692"/>
                      <a:gd name="connsiteX7" fmla="*/ 2653678 w 5218010"/>
                      <a:gd name="connsiteY7" fmla="*/ 144175 h 3455692"/>
                      <a:gd name="connsiteX8" fmla="*/ 2975650 w 5218010"/>
                      <a:gd name="connsiteY8" fmla="*/ 66902 h 3455692"/>
                      <a:gd name="connsiteX9" fmla="*/ 3310500 w 5218010"/>
                      <a:gd name="connsiteY9" fmla="*/ 41144 h 3455692"/>
                      <a:gd name="connsiteX10" fmla="*/ 3632473 w 5218010"/>
                      <a:gd name="connsiteY10" fmla="*/ 66902 h 3455692"/>
                      <a:gd name="connsiteX11" fmla="*/ 3851413 w 5218010"/>
                      <a:gd name="connsiteY11" fmla="*/ 131296 h 3455692"/>
                      <a:gd name="connsiteX12" fmla="*/ 4237780 w 5218010"/>
                      <a:gd name="connsiteY12" fmla="*/ 337358 h 3455692"/>
                      <a:gd name="connsiteX13" fmla="*/ 4791571 w 5218010"/>
                      <a:gd name="connsiteY13" fmla="*/ 813876 h 3455692"/>
                      <a:gd name="connsiteX14" fmla="*/ 5139301 w 5218010"/>
                      <a:gd name="connsiteY14" fmla="*/ 2011612 h 3455692"/>
                      <a:gd name="connsiteX15" fmla="*/ 5190816 w 5218010"/>
                      <a:gd name="connsiteY15" fmla="*/ 2797223 h 3455692"/>
                      <a:gd name="connsiteX16" fmla="*/ 4791571 w 5218010"/>
                      <a:gd name="connsiteY16" fmla="*/ 3132074 h 3455692"/>
                      <a:gd name="connsiteX17" fmla="*/ 4289295 w 5218010"/>
                      <a:gd name="connsiteY17" fmla="*/ 3312378 h 3455692"/>
                      <a:gd name="connsiteX18" fmla="*/ 3671109 w 5218010"/>
                      <a:gd name="connsiteY18" fmla="*/ 3454045 h 3455692"/>
                      <a:gd name="connsiteX19" fmla="*/ 3040045 w 5218010"/>
                      <a:gd name="connsiteY19" fmla="*/ 3389651 h 3455692"/>
                      <a:gd name="connsiteX20" fmla="*/ 2550647 w 5218010"/>
                      <a:gd name="connsiteY20" fmla="*/ 3389651 h 3455692"/>
                      <a:gd name="connsiteX21" fmla="*/ 1855188 w 5218010"/>
                      <a:gd name="connsiteY21" fmla="*/ 3351014 h 3455692"/>
                      <a:gd name="connsiteX22" fmla="*/ 1507459 w 5218010"/>
                      <a:gd name="connsiteY22" fmla="*/ 3235105 h 3455692"/>
                      <a:gd name="connsiteX23" fmla="*/ 1133971 w 5218010"/>
                      <a:gd name="connsiteY23" fmla="*/ 3235105 h 3455692"/>
                      <a:gd name="connsiteX24" fmla="*/ 953667 w 5218010"/>
                      <a:gd name="connsiteY24" fmla="*/ 3170710 h 3455692"/>
                      <a:gd name="connsiteX25" fmla="*/ 786242 w 5218010"/>
                      <a:gd name="connsiteY25" fmla="*/ 3144952 h 3455692"/>
                      <a:gd name="connsiteX26" fmla="*/ 605938 w 5218010"/>
                      <a:gd name="connsiteY26" fmla="*/ 3067679 h 3455692"/>
                      <a:gd name="connsiteX27" fmla="*/ 309723 w 5218010"/>
                      <a:gd name="connsiteY27" fmla="*/ 3260862 h 3455692"/>
                      <a:gd name="connsiteX28" fmla="*/ 39267 w 5218010"/>
                      <a:gd name="connsiteY28" fmla="*/ 2900254 h 3455692"/>
                      <a:gd name="connsiteX29" fmla="*/ 630 w 5218010"/>
                      <a:gd name="connsiteY29" fmla="*/ 2449493 h 3455692"/>
                      <a:gd name="connsiteX30" fmla="*/ 26388 w 5218010"/>
                      <a:gd name="connsiteY30" fmla="*/ 1947217 h 3455692"/>
                      <a:gd name="connsiteX31" fmla="*/ 155177 w 5218010"/>
                      <a:gd name="connsiteY31" fmla="*/ 1354789 h 3455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5218010" h="3455692">
                        <a:moveTo>
                          <a:pt x="77904" y="1663882"/>
                        </a:moveTo>
                        <a:cubicBezTo>
                          <a:pt x="110101" y="1506116"/>
                          <a:pt x="142299" y="1348350"/>
                          <a:pt x="193814" y="1200243"/>
                        </a:cubicBezTo>
                        <a:cubicBezTo>
                          <a:pt x="245329" y="1052136"/>
                          <a:pt x="290406" y="925493"/>
                          <a:pt x="386997" y="775240"/>
                        </a:cubicBezTo>
                        <a:cubicBezTo>
                          <a:pt x="483588" y="624987"/>
                          <a:pt x="635988" y="410339"/>
                          <a:pt x="773363" y="298722"/>
                        </a:cubicBezTo>
                        <a:cubicBezTo>
                          <a:pt x="910738" y="187105"/>
                          <a:pt x="1050259" y="154907"/>
                          <a:pt x="1211245" y="105538"/>
                        </a:cubicBezTo>
                        <a:cubicBezTo>
                          <a:pt x="1372231" y="56169"/>
                          <a:pt x="1552534" y="13239"/>
                          <a:pt x="1739278" y="2507"/>
                        </a:cubicBezTo>
                        <a:cubicBezTo>
                          <a:pt x="1926022" y="-8225"/>
                          <a:pt x="2179307" y="17533"/>
                          <a:pt x="2331707" y="41144"/>
                        </a:cubicBezTo>
                        <a:cubicBezTo>
                          <a:pt x="2484107" y="64755"/>
                          <a:pt x="2546354" y="139882"/>
                          <a:pt x="2653678" y="144175"/>
                        </a:cubicBezTo>
                        <a:cubicBezTo>
                          <a:pt x="2761002" y="148468"/>
                          <a:pt x="2866180" y="84074"/>
                          <a:pt x="2975650" y="66902"/>
                        </a:cubicBezTo>
                        <a:cubicBezTo>
                          <a:pt x="3085120" y="49730"/>
                          <a:pt x="3201030" y="41144"/>
                          <a:pt x="3310500" y="41144"/>
                        </a:cubicBezTo>
                        <a:cubicBezTo>
                          <a:pt x="3419970" y="41144"/>
                          <a:pt x="3542321" y="51877"/>
                          <a:pt x="3632473" y="66902"/>
                        </a:cubicBezTo>
                        <a:cubicBezTo>
                          <a:pt x="3722625" y="81927"/>
                          <a:pt x="3750529" y="86220"/>
                          <a:pt x="3851413" y="131296"/>
                        </a:cubicBezTo>
                        <a:cubicBezTo>
                          <a:pt x="3952297" y="176372"/>
                          <a:pt x="4081087" y="223595"/>
                          <a:pt x="4237780" y="337358"/>
                        </a:cubicBezTo>
                        <a:cubicBezTo>
                          <a:pt x="4394473" y="451121"/>
                          <a:pt x="4641318" y="534834"/>
                          <a:pt x="4791571" y="813876"/>
                        </a:cubicBezTo>
                        <a:cubicBezTo>
                          <a:pt x="4941824" y="1092918"/>
                          <a:pt x="5072760" y="1681054"/>
                          <a:pt x="5139301" y="2011612"/>
                        </a:cubicBezTo>
                        <a:cubicBezTo>
                          <a:pt x="5205842" y="2342170"/>
                          <a:pt x="5248771" y="2610479"/>
                          <a:pt x="5190816" y="2797223"/>
                        </a:cubicBezTo>
                        <a:cubicBezTo>
                          <a:pt x="5132861" y="2983967"/>
                          <a:pt x="4941824" y="3046215"/>
                          <a:pt x="4791571" y="3132074"/>
                        </a:cubicBezTo>
                        <a:cubicBezTo>
                          <a:pt x="4641318" y="3217933"/>
                          <a:pt x="4476039" y="3258716"/>
                          <a:pt x="4289295" y="3312378"/>
                        </a:cubicBezTo>
                        <a:cubicBezTo>
                          <a:pt x="4102551" y="3366040"/>
                          <a:pt x="3879317" y="3441166"/>
                          <a:pt x="3671109" y="3454045"/>
                        </a:cubicBezTo>
                        <a:cubicBezTo>
                          <a:pt x="3462901" y="3466924"/>
                          <a:pt x="3226789" y="3400383"/>
                          <a:pt x="3040045" y="3389651"/>
                        </a:cubicBezTo>
                        <a:cubicBezTo>
                          <a:pt x="2853301" y="3378919"/>
                          <a:pt x="2748123" y="3396090"/>
                          <a:pt x="2550647" y="3389651"/>
                        </a:cubicBezTo>
                        <a:cubicBezTo>
                          <a:pt x="2353171" y="3383212"/>
                          <a:pt x="2029053" y="3376772"/>
                          <a:pt x="1855188" y="3351014"/>
                        </a:cubicBezTo>
                        <a:cubicBezTo>
                          <a:pt x="1681323" y="3325256"/>
                          <a:pt x="1627662" y="3254423"/>
                          <a:pt x="1507459" y="3235105"/>
                        </a:cubicBezTo>
                        <a:cubicBezTo>
                          <a:pt x="1387256" y="3215787"/>
                          <a:pt x="1226270" y="3245838"/>
                          <a:pt x="1133971" y="3235105"/>
                        </a:cubicBezTo>
                        <a:cubicBezTo>
                          <a:pt x="1041672" y="3224373"/>
                          <a:pt x="1011622" y="3185736"/>
                          <a:pt x="953667" y="3170710"/>
                        </a:cubicBezTo>
                        <a:cubicBezTo>
                          <a:pt x="895712" y="3155685"/>
                          <a:pt x="844197" y="3162124"/>
                          <a:pt x="786242" y="3144952"/>
                        </a:cubicBezTo>
                        <a:cubicBezTo>
                          <a:pt x="728287" y="3127780"/>
                          <a:pt x="685358" y="3048361"/>
                          <a:pt x="605938" y="3067679"/>
                        </a:cubicBezTo>
                        <a:cubicBezTo>
                          <a:pt x="526518" y="3086997"/>
                          <a:pt x="404168" y="3288766"/>
                          <a:pt x="309723" y="3260862"/>
                        </a:cubicBezTo>
                        <a:cubicBezTo>
                          <a:pt x="215278" y="3232958"/>
                          <a:pt x="90783" y="3035482"/>
                          <a:pt x="39267" y="2900254"/>
                        </a:cubicBezTo>
                        <a:cubicBezTo>
                          <a:pt x="-12249" y="2765026"/>
                          <a:pt x="2776" y="2608332"/>
                          <a:pt x="630" y="2449493"/>
                        </a:cubicBezTo>
                        <a:cubicBezTo>
                          <a:pt x="-1516" y="2290654"/>
                          <a:pt x="630" y="2129668"/>
                          <a:pt x="26388" y="1947217"/>
                        </a:cubicBezTo>
                        <a:cubicBezTo>
                          <a:pt x="52146" y="1764766"/>
                          <a:pt x="103661" y="1559777"/>
                          <a:pt x="155177" y="1354789"/>
                        </a:cubicBezTo>
                      </a:path>
                    </a:pathLst>
                  </a:custGeom>
                  <a:noFill/>
                  <a:ln w="57150"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" name="フリーフォーム 3"/>
                  <p:cNvSpPr/>
                  <p:nvPr/>
                </p:nvSpPr>
                <p:spPr>
                  <a:xfrm>
                    <a:off x="2369209" y="2772137"/>
                    <a:ext cx="2211054" cy="1555193"/>
                  </a:xfrm>
                  <a:custGeom>
                    <a:avLst/>
                    <a:gdLst>
                      <a:gd name="connsiteX0" fmla="*/ 837630 w 2211054"/>
                      <a:gd name="connsiteY0" fmla="*/ 1258950 h 1555193"/>
                      <a:gd name="connsiteX1" fmla="*/ 477022 w 2211054"/>
                      <a:gd name="connsiteY1" fmla="*/ 1155919 h 1555193"/>
                      <a:gd name="connsiteX2" fmla="*/ 193687 w 2211054"/>
                      <a:gd name="connsiteY2" fmla="*/ 1001373 h 1555193"/>
                      <a:gd name="connsiteX3" fmla="*/ 52019 w 2211054"/>
                      <a:gd name="connsiteY3" fmla="*/ 808190 h 1555193"/>
                      <a:gd name="connsiteX4" fmla="*/ 504 w 2211054"/>
                      <a:gd name="connsiteY4" fmla="*/ 486218 h 1555193"/>
                      <a:gd name="connsiteX5" fmla="*/ 77777 w 2211054"/>
                      <a:gd name="connsiteY5" fmla="*/ 202883 h 1555193"/>
                      <a:gd name="connsiteX6" fmla="*/ 373991 w 2211054"/>
                      <a:gd name="connsiteY6" fmla="*/ 22578 h 1555193"/>
                      <a:gd name="connsiteX7" fmla="*/ 786115 w 2211054"/>
                      <a:gd name="connsiteY7" fmla="*/ 9700 h 1555193"/>
                      <a:gd name="connsiteX8" fmla="*/ 1095208 w 2211054"/>
                      <a:gd name="connsiteY8" fmla="*/ 86973 h 1555193"/>
                      <a:gd name="connsiteX9" fmla="*/ 1468695 w 2211054"/>
                      <a:gd name="connsiteY9" fmla="*/ 48336 h 1555193"/>
                      <a:gd name="connsiteX10" fmla="*/ 1932335 w 2211054"/>
                      <a:gd name="connsiteY10" fmla="*/ 293035 h 1555193"/>
                      <a:gd name="connsiteX11" fmla="*/ 2177033 w 2211054"/>
                      <a:gd name="connsiteY11" fmla="*/ 666522 h 1555193"/>
                      <a:gd name="connsiteX12" fmla="*/ 2189912 w 2211054"/>
                      <a:gd name="connsiteY12" fmla="*/ 1091525 h 1555193"/>
                      <a:gd name="connsiteX13" fmla="*/ 1996729 w 2211054"/>
                      <a:gd name="connsiteY13" fmla="*/ 1387739 h 1555193"/>
                      <a:gd name="connsiteX14" fmla="*/ 1842183 w 2211054"/>
                      <a:gd name="connsiteY14" fmla="*/ 1555164 h 1555193"/>
                      <a:gd name="connsiteX15" fmla="*/ 1455816 w 2211054"/>
                      <a:gd name="connsiteY15" fmla="*/ 1400618 h 1555193"/>
                      <a:gd name="connsiteX16" fmla="*/ 1172481 w 2211054"/>
                      <a:gd name="connsiteY16" fmla="*/ 1310466 h 1555193"/>
                      <a:gd name="connsiteX17" fmla="*/ 927783 w 2211054"/>
                      <a:gd name="connsiteY17" fmla="*/ 1310466 h 1555193"/>
                      <a:gd name="connsiteX0" fmla="*/ 837630 w 2211054"/>
                      <a:gd name="connsiteY0" fmla="*/ 1258950 h 1555193"/>
                      <a:gd name="connsiteX1" fmla="*/ 477022 w 2211054"/>
                      <a:gd name="connsiteY1" fmla="*/ 1155919 h 1555193"/>
                      <a:gd name="connsiteX2" fmla="*/ 193687 w 2211054"/>
                      <a:gd name="connsiteY2" fmla="*/ 1001373 h 1555193"/>
                      <a:gd name="connsiteX3" fmla="*/ 52019 w 2211054"/>
                      <a:gd name="connsiteY3" fmla="*/ 808190 h 1555193"/>
                      <a:gd name="connsiteX4" fmla="*/ 504 w 2211054"/>
                      <a:gd name="connsiteY4" fmla="*/ 486218 h 1555193"/>
                      <a:gd name="connsiteX5" fmla="*/ 77777 w 2211054"/>
                      <a:gd name="connsiteY5" fmla="*/ 202883 h 1555193"/>
                      <a:gd name="connsiteX6" fmla="*/ 373991 w 2211054"/>
                      <a:gd name="connsiteY6" fmla="*/ 22578 h 1555193"/>
                      <a:gd name="connsiteX7" fmla="*/ 786115 w 2211054"/>
                      <a:gd name="connsiteY7" fmla="*/ 9700 h 1555193"/>
                      <a:gd name="connsiteX8" fmla="*/ 1095208 w 2211054"/>
                      <a:gd name="connsiteY8" fmla="*/ 86973 h 1555193"/>
                      <a:gd name="connsiteX9" fmla="*/ 1468695 w 2211054"/>
                      <a:gd name="connsiteY9" fmla="*/ 48336 h 1555193"/>
                      <a:gd name="connsiteX10" fmla="*/ 1932335 w 2211054"/>
                      <a:gd name="connsiteY10" fmla="*/ 293035 h 1555193"/>
                      <a:gd name="connsiteX11" fmla="*/ 2177033 w 2211054"/>
                      <a:gd name="connsiteY11" fmla="*/ 666522 h 1555193"/>
                      <a:gd name="connsiteX12" fmla="*/ 2189912 w 2211054"/>
                      <a:gd name="connsiteY12" fmla="*/ 1091525 h 1555193"/>
                      <a:gd name="connsiteX13" fmla="*/ 1996729 w 2211054"/>
                      <a:gd name="connsiteY13" fmla="*/ 1387739 h 1555193"/>
                      <a:gd name="connsiteX14" fmla="*/ 1842183 w 2211054"/>
                      <a:gd name="connsiteY14" fmla="*/ 1555164 h 1555193"/>
                      <a:gd name="connsiteX15" fmla="*/ 1455816 w 2211054"/>
                      <a:gd name="connsiteY15" fmla="*/ 1400618 h 1555193"/>
                      <a:gd name="connsiteX16" fmla="*/ 1172481 w 2211054"/>
                      <a:gd name="connsiteY16" fmla="*/ 1310466 h 1555193"/>
                      <a:gd name="connsiteX17" fmla="*/ 824752 w 2211054"/>
                      <a:gd name="connsiteY17" fmla="*/ 1258950 h 15551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211054" h="1555193">
                        <a:moveTo>
                          <a:pt x="837630" y="1258950"/>
                        </a:moveTo>
                        <a:cubicBezTo>
                          <a:pt x="710988" y="1228899"/>
                          <a:pt x="584346" y="1198848"/>
                          <a:pt x="477022" y="1155919"/>
                        </a:cubicBezTo>
                        <a:cubicBezTo>
                          <a:pt x="369698" y="1112990"/>
                          <a:pt x="264521" y="1059328"/>
                          <a:pt x="193687" y="1001373"/>
                        </a:cubicBezTo>
                        <a:cubicBezTo>
                          <a:pt x="122853" y="943418"/>
                          <a:pt x="84216" y="894049"/>
                          <a:pt x="52019" y="808190"/>
                        </a:cubicBezTo>
                        <a:cubicBezTo>
                          <a:pt x="19822" y="722331"/>
                          <a:pt x="-3789" y="587102"/>
                          <a:pt x="504" y="486218"/>
                        </a:cubicBezTo>
                        <a:cubicBezTo>
                          <a:pt x="4797" y="385334"/>
                          <a:pt x="15529" y="280156"/>
                          <a:pt x="77777" y="202883"/>
                        </a:cubicBezTo>
                        <a:cubicBezTo>
                          <a:pt x="140025" y="125610"/>
                          <a:pt x="255935" y="54775"/>
                          <a:pt x="373991" y="22578"/>
                        </a:cubicBezTo>
                        <a:cubicBezTo>
                          <a:pt x="492047" y="-9619"/>
                          <a:pt x="665912" y="-1032"/>
                          <a:pt x="786115" y="9700"/>
                        </a:cubicBezTo>
                        <a:cubicBezTo>
                          <a:pt x="906318" y="20432"/>
                          <a:pt x="981445" y="80534"/>
                          <a:pt x="1095208" y="86973"/>
                        </a:cubicBezTo>
                        <a:cubicBezTo>
                          <a:pt x="1208971" y="93412"/>
                          <a:pt x="1329174" y="13992"/>
                          <a:pt x="1468695" y="48336"/>
                        </a:cubicBezTo>
                        <a:cubicBezTo>
                          <a:pt x="1608216" y="82680"/>
                          <a:pt x="1814279" y="190004"/>
                          <a:pt x="1932335" y="293035"/>
                        </a:cubicBezTo>
                        <a:cubicBezTo>
                          <a:pt x="2050391" y="396066"/>
                          <a:pt x="2134104" y="533440"/>
                          <a:pt x="2177033" y="666522"/>
                        </a:cubicBezTo>
                        <a:cubicBezTo>
                          <a:pt x="2219963" y="799604"/>
                          <a:pt x="2219963" y="971322"/>
                          <a:pt x="2189912" y="1091525"/>
                        </a:cubicBezTo>
                        <a:cubicBezTo>
                          <a:pt x="2159861" y="1211728"/>
                          <a:pt x="2054684" y="1310466"/>
                          <a:pt x="1996729" y="1387739"/>
                        </a:cubicBezTo>
                        <a:cubicBezTo>
                          <a:pt x="1938774" y="1465012"/>
                          <a:pt x="1932335" y="1553018"/>
                          <a:pt x="1842183" y="1555164"/>
                        </a:cubicBezTo>
                        <a:cubicBezTo>
                          <a:pt x="1752031" y="1557310"/>
                          <a:pt x="1567433" y="1441401"/>
                          <a:pt x="1455816" y="1400618"/>
                        </a:cubicBezTo>
                        <a:cubicBezTo>
                          <a:pt x="1344199" y="1359835"/>
                          <a:pt x="1277658" y="1334077"/>
                          <a:pt x="1172481" y="1310466"/>
                        </a:cubicBezTo>
                        <a:cubicBezTo>
                          <a:pt x="1067304" y="1286855"/>
                          <a:pt x="824752" y="1258950"/>
                          <a:pt x="824752" y="1258950"/>
                        </a:cubicBezTo>
                      </a:path>
                    </a:pathLst>
                  </a:custGeom>
                  <a:noFill/>
                  <a:ln w="57150">
                    <a:solidFill>
                      <a:srgbClr val="FF7C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" name="フリーフォーム 4"/>
                  <p:cNvSpPr/>
                  <p:nvPr/>
                </p:nvSpPr>
                <p:spPr>
                  <a:xfrm>
                    <a:off x="1648166" y="2881109"/>
                    <a:ext cx="1586172" cy="2332078"/>
                  </a:xfrm>
                  <a:custGeom>
                    <a:avLst/>
                    <a:gdLst>
                      <a:gd name="connsiteX0" fmla="*/ 206392 w 1586172"/>
                      <a:gd name="connsiteY0" fmla="*/ 1948468 h 2332078"/>
                      <a:gd name="connsiteX1" fmla="*/ 129119 w 1586172"/>
                      <a:gd name="connsiteY1" fmla="*/ 1806801 h 2332078"/>
                      <a:gd name="connsiteX2" fmla="*/ 129119 w 1586172"/>
                      <a:gd name="connsiteY2" fmla="*/ 1587860 h 2332078"/>
                      <a:gd name="connsiteX3" fmla="*/ 77603 w 1586172"/>
                      <a:gd name="connsiteY3" fmla="*/ 1394677 h 2332078"/>
                      <a:gd name="connsiteX4" fmla="*/ 330 w 1586172"/>
                      <a:gd name="connsiteY4" fmla="*/ 1149978 h 2332078"/>
                      <a:gd name="connsiteX5" fmla="*/ 51845 w 1586172"/>
                      <a:gd name="connsiteY5" fmla="*/ 866643 h 2332078"/>
                      <a:gd name="connsiteX6" fmla="*/ 103361 w 1586172"/>
                      <a:gd name="connsiteY6" fmla="*/ 596187 h 2332078"/>
                      <a:gd name="connsiteX7" fmla="*/ 129119 w 1586172"/>
                      <a:gd name="connsiteY7" fmla="*/ 403004 h 2332078"/>
                      <a:gd name="connsiteX8" fmla="*/ 322302 w 1586172"/>
                      <a:gd name="connsiteY8" fmla="*/ 196942 h 2332078"/>
                      <a:gd name="connsiteX9" fmla="*/ 554121 w 1586172"/>
                      <a:gd name="connsiteY9" fmla="*/ 29516 h 2332078"/>
                      <a:gd name="connsiteX10" fmla="*/ 721547 w 1586172"/>
                      <a:gd name="connsiteY10" fmla="*/ 29516 h 2332078"/>
                      <a:gd name="connsiteX11" fmla="*/ 592758 w 1586172"/>
                      <a:gd name="connsiteY11" fmla="*/ 325730 h 2332078"/>
                      <a:gd name="connsiteX12" fmla="*/ 567000 w 1586172"/>
                      <a:gd name="connsiteY12" fmla="*/ 621945 h 2332078"/>
                      <a:gd name="connsiteX13" fmla="*/ 785941 w 1586172"/>
                      <a:gd name="connsiteY13" fmla="*/ 918159 h 2332078"/>
                      <a:gd name="connsiteX14" fmla="*/ 1120792 w 1586172"/>
                      <a:gd name="connsiteY14" fmla="*/ 1227252 h 2332078"/>
                      <a:gd name="connsiteX15" fmla="*/ 1313975 w 1586172"/>
                      <a:gd name="connsiteY15" fmla="*/ 1330283 h 2332078"/>
                      <a:gd name="connsiteX16" fmla="*/ 1468521 w 1586172"/>
                      <a:gd name="connsiteY16" fmla="*/ 1690891 h 2332078"/>
                      <a:gd name="connsiteX17" fmla="*/ 1584431 w 1586172"/>
                      <a:gd name="connsiteY17" fmla="*/ 1909832 h 2332078"/>
                      <a:gd name="connsiteX18" fmla="*/ 1378369 w 1586172"/>
                      <a:gd name="connsiteY18" fmla="*/ 2154530 h 2332078"/>
                      <a:gd name="connsiteX19" fmla="*/ 992003 w 1586172"/>
                      <a:gd name="connsiteY19" fmla="*/ 2296198 h 2332078"/>
                      <a:gd name="connsiteX20" fmla="*/ 682910 w 1586172"/>
                      <a:gd name="connsiteY20" fmla="*/ 2321956 h 2332078"/>
                      <a:gd name="connsiteX21" fmla="*/ 451090 w 1586172"/>
                      <a:gd name="connsiteY21" fmla="*/ 2154530 h 2332078"/>
                      <a:gd name="connsiteX22" fmla="*/ 348059 w 1586172"/>
                      <a:gd name="connsiteY22" fmla="*/ 2051499 h 2332078"/>
                      <a:gd name="connsiteX23" fmla="*/ 206392 w 1586172"/>
                      <a:gd name="connsiteY23" fmla="*/ 1948468 h 2332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586172" h="2332078">
                        <a:moveTo>
                          <a:pt x="206392" y="1948468"/>
                        </a:moveTo>
                        <a:cubicBezTo>
                          <a:pt x="169902" y="1907685"/>
                          <a:pt x="141998" y="1866902"/>
                          <a:pt x="129119" y="1806801"/>
                        </a:cubicBezTo>
                        <a:cubicBezTo>
                          <a:pt x="116240" y="1746700"/>
                          <a:pt x="137705" y="1656547"/>
                          <a:pt x="129119" y="1587860"/>
                        </a:cubicBezTo>
                        <a:cubicBezTo>
                          <a:pt x="120533" y="1519173"/>
                          <a:pt x="99068" y="1467657"/>
                          <a:pt x="77603" y="1394677"/>
                        </a:cubicBezTo>
                        <a:cubicBezTo>
                          <a:pt x="56138" y="1321697"/>
                          <a:pt x="4623" y="1237984"/>
                          <a:pt x="330" y="1149978"/>
                        </a:cubicBezTo>
                        <a:cubicBezTo>
                          <a:pt x="-3963" y="1061972"/>
                          <a:pt x="34673" y="958941"/>
                          <a:pt x="51845" y="866643"/>
                        </a:cubicBezTo>
                        <a:cubicBezTo>
                          <a:pt x="69017" y="774345"/>
                          <a:pt x="90482" y="673460"/>
                          <a:pt x="103361" y="596187"/>
                        </a:cubicBezTo>
                        <a:cubicBezTo>
                          <a:pt x="116240" y="518914"/>
                          <a:pt x="92629" y="469545"/>
                          <a:pt x="129119" y="403004"/>
                        </a:cubicBezTo>
                        <a:cubicBezTo>
                          <a:pt x="165609" y="336463"/>
                          <a:pt x="251468" y="259190"/>
                          <a:pt x="322302" y="196942"/>
                        </a:cubicBezTo>
                        <a:cubicBezTo>
                          <a:pt x="393136" y="134694"/>
                          <a:pt x="487580" y="57420"/>
                          <a:pt x="554121" y="29516"/>
                        </a:cubicBezTo>
                        <a:cubicBezTo>
                          <a:pt x="620662" y="1612"/>
                          <a:pt x="715108" y="-19853"/>
                          <a:pt x="721547" y="29516"/>
                        </a:cubicBezTo>
                        <a:cubicBezTo>
                          <a:pt x="727986" y="78885"/>
                          <a:pt x="618516" y="226992"/>
                          <a:pt x="592758" y="325730"/>
                        </a:cubicBezTo>
                        <a:cubicBezTo>
                          <a:pt x="567000" y="424468"/>
                          <a:pt x="534803" y="523207"/>
                          <a:pt x="567000" y="621945"/>
                        </a:cubicBezTo>
                        <a:cubicBezTo>
                          <a:pt x="599197" y="720683"/>
                          <a:pt x="693642" y="817274"/>
                          <a:pt x="785941" y="918159"/>
                        </a:cubicBezTo>
                        <a:cubicBezTo>
                          <a:pt x="878240" y="1019043"/>
                          <a:pt x="1032786" y="1158565"/>
                          <a:pt x="1120792" y="1227252"/>
                        </a:cubicBezTo>
                        <a:cubicBezTo>
                          <a:pt x="1208798" y="1295939"/>
                          <a:pt x="1256020" y="1253010"/>
                          <a:pt x="1313975" y="1330283"/>
                        </a:cubicBezTo>
                        <a:cubicBezTo>
                          <a:pt x="1371930" y="1407556"/>
                          <a:pt x="1423445" y="1594300"/>
                          <a:pt x="1468521" y="1690891"/>
                        </a:cubicBezTo>
                        <a:cubicBezTo>
                          <a:pt x="1513597" y="1787482"/>
                          <a:pt x="1599456" y="1832559"/>
                          <a:pt x="1584431" y="1909832"/>
                        </a:cubicBezTo>
                        <a:cubicBezTo>
                          <a:pt x="1569406" y="1987105"/>
                          <a:pt x="1477107" y="2090136"/>
                          <a:pt x="1378369" y="2154530"/>
                        </a:cubicBezTo>
                        <a:cubicBezTo>
                          <a:pt x="1279631" y="2218924"/>
                          <a:pt x="1107913" y="2268294"/>
                          <a:pt x="992003" y="2296198"/>
                        </a:cubicBezTo>
                        <a:cubicBezTo>
                          <a:pt x="876093" y="2324102"/>
                          <a:pt x="773062" y="2345567"/>
                          <a:pt x="682910" y="2321956"/>
                        </a:cubicBezTo>
                        <a:cubicBezTo>
                          <a:pt x="592758" y="2298345"/>
                          <a:pt x="506898" y="2199606"/>
                          <a:pt x="451090" y="2154530"/>
                        </a:cubicBezTo>
                        <a:cubicBezTo>
                          <a:pt x="395282" y="2109454"/>
                          <a:pt x="386695" y="2083696"/>
                          <a:pt x="348059" y="2051499"/>
                        </a:cubicBezTo>
                        <a:cubicBezTo>
                          <a:pt x="309423" y="2019302"/>
                          <a:pt x="242882" y="1989251"/>
                          <a:pt x="206392" y="1948468"/>
                        </a:cubicBezTo>
                        <a:close/>
                      </a:path>
                    </a:pathLst>
                  </a:custGeom>
                  <a:noFill/>
                  <a:ln w="571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" name="フリーフォーム 9"/>
                  <p:cNvSpPr/>
                  <p:nvPr/>
                </p:nvSpPr>
                <p:spPr>
                  <a:xfrm>
                    <a:off x="4467907" y="2794672"/>
                    <a:ext cx="1284931" cy="1789262"/>
                  </a:xfrm>
                  <a:custGeom>
                    <a:avLst/>
                    <a:gdLst>
                      <a:gd name="connsiteX0" fmla="*/ 194245 w 1284931"/>
                      <a:gd name="connsiteY0" fmla="*/ 1455356 h 1789262"/>
                      <a:gd name="connsiteX1" fmla="*/ 168487 w 1284931"/>
                      <a:gd name="connsiteY1" fmla="*/ 1068990 h 1789262"/>
                      <a:gd name="connsiteX2" fmla="*/ 220003 w 1284931"/>
                      <a:gd name="connsiteY2" fmla="*/ 669745 h 1789262"/>
                      <a:gd name="connsiteX3" fmla="*/ 245761 w 1284931"/>
                      <a:gd name="connsiteY3" fmla="*/ 425046 h 1789262"/>
                      <a:gd name="connsiteX4" fmla="*/ 78335 w 1284931"/>
                      <a:gd name="connsiteY4" fmla="*/ 244742 h 1789262"/>
                      <a:gd name="connsiteX5" fmla="*/ 1062 w 1284931"/>
                      <a:gd name="connsiteY5" fmla="*/ 115953 h 1789262"/>
                      <a:gd name="connsiteX6" fmla="*/ 129851 w 1284931"/>
                      <a:gd name="connsiteY6" fmla="*/ 43 h 1789262"/>
                      <a:gd name="connsiteX7" fmla="*/ 657885 w 1284931"/>
                      <a:gd name="connsiteY7" fmla="*/ 128832 h 1789262"/>
                      <a:gd name="connsiteX8" fmla="*/ 1018493 w 1284931"/>
                      <a:gd name="connsiteY8" fmla="*/ 373531 h 1789262"/>
                      <a:gd name="connsiteX9" fmla="*/ 1250313 w 1284931"/>
                      <a:gd name="connsiteY9" fmla="*/ 901565 h 1789262"/>
                      <a:gd name="connsiteX10" fmla="*/ 1276070 w 1284931"/>
                      <a:gd name="connsiteY10" fmla="*/ 1378083 h 1789262"/>
                      <a:gd name="connsiteX11" fmla="*/ 1173039 w 1284931"/>
                      <a:gd name="connsiteY11" fmla="*/ 1725813 h 1789262"/>
                      <a:gd name="connsiteX12" fmla="*/ 992735 w 1284931"/>
                      <a:gd name="connsiteY12" fmla="*/ 1777328 h 1789262"/>
                      <a:gd name="connsiteX13" fmla="*/ 812431 w 1284931"/>
                      <a:gd name="connsiteY13" fmla="*/ 1584145 h 1789262"/>
                      <a:gd name="connsiteX14" fmla="*/ 503338 w 1284931"/>
                      <a:gd name="connsiteY14" fmla="*/ 1481114 h 1789262"/>
                      <a:gd name="connsiteX15" fmla="*/ 348792 w 1284931"/>
                      <a:gd name="connsiteY15" fmla="*/ 1468235 h 1789262"/>
                      <a:gd name="connsiteX16" fmla="*/ 194245 w 1284931"/>
                      <a:gd name="connsiteY16" fmla="*/ 1455356 h 1789262"/>
                      <a:gd name="connsiteX0" fmla="*/ 194245 w 1284931"/>
                      <a:gd name="connsiteY0" fmla="*/ 1455356 h 1789262"/>
                      <a:gd name="connsiteX1" fmla="*/ 245761 w 1284931"/>
                      <a:gd name="connsiteY1" fmla="*/ 1056111 h 1789262"/>
                      <a:gd name="connsiteX2" fmla="*/ 220003 w 1284931"/>
                      <a:gd name="connsiteY2" fmla="*/ 669745 h 1789262"/>
                      <a:gd name="connsiteX3" fmla="*/ 245761 w 1284931"/>
                      <a:gd name="connsiteY3" fmla="*/ 425046 h 1789262"/>
                      <a:gd name="connsiteX4" fmla="*/ 78335 w 1284931"/>
                      <a:gd name="connsiteY4" fmla="*/ 244742 h 1789262"/>
                      <a:gd name="connsiteX5" fmla="*/ 1062 w 1284931"/>
                      <a:gd name="connsiteY5" fmla="*/ 115953 h 1789262"/>
                      <a:gd name="connsiteX6" fmla="*/ 129851 w 1284931"/>
                      <a:gd name="connsiteY6" fmla="*/ 43 h 1789262"/>
                      <a:gd name="connsiteX7" fmla="*/ 657885 w 1284931"/>
                      <a:gd name="connsiteY7" fmla="*/ 128832 h 1789262"/>
                      <a:gd name="connsiteX8" fmla="*/ 1018493 w 1284931"/>
                      <a:gd name="connsiteY8" fmla="*/ 373531 h 1789262"/>
                      <a:gd name="connsiteX9" fmla="*/ 1250313 w 1284931"/>
                      <a:gd name="connsiteY9" fmla="*/ 901565 h 1789262"/>
                      <a:gd name="connsiteX10" fmla="*/ 1276070 w 1284931"/>
                      <a:gd name="connsiteY10" fmla="*/ 1378083 h 1789262"/>
                      <a:gd name="connsiteX11" fmla="*/ 1173039 w 1284931"/>
                      <a:gd name="connsiteY11" fmla="*/ 1725813 h 1789262"/>
                      <a:gd name="connsiteX12" fmla="*/ 992735 w 1284931"/>
                      <a:gd name="connsiteY12" fmla="*/ 1777328 h 1789262"/>
                      <a:gd name="connsiteX13" fmla="*/ 812431 w 1284931"/>
                      <a:gd name="connsiteY13" fmla="*/ 1584145 h 1789262"/>
                      <a:gd name="connsiteX14" fmla="*/ 503338 w 1284931"/>
                      <a:gd name="connsiteY14" fmla="*/ 1481114 h 1789262"/>
                      <a:gd name="connsiteX15" fmla="*/ 348792 w 1284931"/>
                      <a:gd name="connsiteY15" fmla="*/ 1468235 h 1789262"/>
                      <a:gd name="connsiteX16" fmla="*/ 194245 w 1284931"/>
                      <a:gd name="connsiteY16" fmla="*/ 1455356 h 1789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84931" h="1789262">
                        <a:moveTo>
                          <a:pt x="194245" y="1455356"/>
                        </a:moveTo>
                        <a:cubicBezTo>
                          <a:pt x="177073" y="1386669"/>
                          <a:pt x="241468" y="1187046"/>
                          <a:pt x="245761" y="1056111"/>
                        </a:cubicBezTo>
                        <a:cubicBezTo>
                          <a:pt x="250054" y="925176"/>
                          <a:pt x="220003" y="774922"/>
                          <a:pt x="220003" y="669745"/>
                        </a:cubicBezTo>
                        <a:cubicBezTo>
                          <a:pt x="220003" y="564568"/>
                          <a:pt x="269372" y="495880"/>
                          <a:pt x="245761" y="425046"/>
                        </a:cubicBezTo>
                        <a:cubicBezTo>
                          <a:pt x="222150" y="354212"/>
                          <a:pt x="119118" y="296257"/>
                          <a:pt x="78335" y="244742"/>
                        </a:cubicBezTo>
                        <a:cubicBezTo>
                          <a:pt x="37552" y="193227"/>
                          <a:pt x="-7524" y="156736"/>
                          <a:pt x="1062" y="115953"/>
                        </a:cubicBezTo>
                        <a:cubicBezTo>
                          <a:pt x="9648" y="75170"/>
                          <a:pt x="20381" y="-2103"/>
                          <a:pt x="129851" y="43"/>
                        </a:cubicBezTo>
                        <a:cubicBezTo>
                          <a:pt x="239321" y="2189"/>
                          <a:pt x="509778" y="66584"/>
                          <a:pt x="657885" y="128832"/>
                        </a:cubicBezTo>
                        <a:cubicBezTo>
                          <a:pt x="805992" y="191080"/>
                          <a:pt x="919755" y="244742"/>
                          <a:pt x="1018493" y="373531"/>
                        </a:cubicBezTo>
                        <a:cubicBezTo>
                          <a:pt x="1117231" y="502320"/>
                          <a:pt x="1207384" y="734140"/>
                          <a:pt x="1250313" y="901565"/>
                        </a:cubicBezTo>
                        <a:cubicBezTo>
                          <a:pt x="1293242" y="1068990"/>
                          <a:pt x="1288949" y="1240708"/>
                          <a:pt x="1276070" y="1378083"/>
                        </a:cubicBezTo>
                        <a:cubicBezTo>
                          <a:pt x="1263191" y="1515458"/>
                          <a:pt x="1220261" y="1659272"/>
                          <a:pt x="1173039" y="1725813"/>
                        </a:cubicBezTo>
                        <a:cubicBezTo>
                          <a:pt x="1125817" y="1792354"/>
                          <a:pt x="1052836" y="1800939"/>
                          <a:pt x="992735" y="1777328"/>
                        </a:cubicBezTo>
                        <a:cubicBezTo>
                          <a:pt x="932634" y="1753717"/>
                          <a:pt x="893997" y="1633514"/>
                          <a:pt x="812431" y="1584145"/>
                        </a:cubicBezTo>
                        <a:cubicBezTo>
                          <a:pt x="730865" y="1534776"/>
                          <a:pt x="580611" y="1500432"/>
                          <a:pt x="503338" y="1481114"/>
                        </a:cubicBezTo>
                        <a:cubicBezTo>
                          <a:pt x="426065" y="1461796"/>
                          <a:pt x="400307" y="1476821"/>
                          <a:pt x="348792" y="1468235"/>
                        </a:cubicBezTo>
                        <a:cubicBezTo>
                          <a:pt x="297277" y="1459649"/>
                          <a:pt x="211417" y="1524043"/>
                          <a:pt x="194245" y="1455356"/>
                        </a:cubicBezTo>
                        <a:close/>
                      </a:path>
                    </a:pathLst>
                  </a:custGeom>
                  <a:noFill/>
                  <a:ln w="571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" name="フリーフォーム 10"/>
                  <p:cNvSpPr/>
                  <p:nvPr/>
                </p:nvSpPr>
                <p:spPr>
                  <a:xfrm>
                    <a:off x="2580486" y="3005531"/>
                    <a:ext cx="680055" cy="706325"/>
                  </a:xfrm>
                  <a:custGeom>
                    <a:avLst/>
                    <a:gdLst>
                      <a:gd name="connsiteX0" fmla="*/ 175593 w 680055"/>
                      <a:gd name="connsiteY0" fmla="*/ 549038 h 704048"/>
                      <a:gd name="connsiteX1" fmla="*/ 8168 w 680055"/>
                      <a:gd name="connsiteY1" fmla="*/ 330097 h 704048"/>
                      <a:gd name="connsiteX2" fmla="*/ 46804 w 680055"/>
                      <a:gd name="connsiteY2" fmla="*/ 33883 h 704048"/>
                      <a:gd name="connsiteX3" fmla="*/ 227108 w 680055"/>
                      <a:gd name="connsiteY3" fmla="*/ 33883 h 704048"/>
                      <a:gd name="connsiteX4" fmla="*/ 484686 w 680055"/>
                      <a:gd name="connsiteY4" fmla="*/ 278582 h 704048"/>
                      <a:gd name="connsiteX5" fmla="*/ 664990 w 680055"/>
                      <a:gd name="connsiteY5" fmla="*/ 446007 h 704048"/>
                      <a:gd name="connsiteX6" fmla="*/ 639232 w 680055"/>
                      <a:gd name="connsiteY6" fmla="*/ 639190 h 704048"/>
                      <a:gd name="connsiteX7" fmla="*/ 394534 w 680055"/>
                      <a:gd name="connsiteY7" fmla="*/ 703584 h 704048"/>
                      <a:gd name="connsiteX8" fmla="*/ 175593 w 680055"/>
                      <a:gd name="connsiteY8" fmla="*/ 613432 h 704048"/>
                      <a:gd name="connsiteX0" fmla="*/ 175593 w 680055"/>
                      <a:gd name="connsiteY0" fmla="*/ 549038 h 704095"/>
                      <a:gd name="connsiteX1" fmla="*/ 8168 w 680055"/>
                      <a:gd name="connsiteY1" fmla="*/ 330097 h 704095"/>
                      <a:gd name="connsiteX2" fmla="*/ 46804 w 680055"/>
                      <a:gd name="connsiteY2" fmla="*/ 33883 h 704095"/>
                      <a:gd name="connsiteX3" fmla="*/ 227108 w 680055"/>
                      <a:gd name="connsiteY3" fmla="*/ 33883 h 704095"/>
                      <a:gd name="connsiteX4" fmla="*/ 484686 w 680055"/>
                      <a:gd name="connsiteY4" fmla="*/ 278582 h 704095"/>
                      <a:gd name="connsiteX5" fmla="*/ 664990 w 680055"/>
                      <a:gd name="connsiteY5" fmla="*/ 446007 h 704095"/>
                      <a:gd name="connsiteX6" fmla="*/ 639232 w 680055"/>
                      <a:gd name="connsiteY6" fmla="*/ 639190 h 704095"/>
                      <a:gd name="connsiteX7" fmla="*/ 394534 w 680055"/>
                      <a:gd name="connsiteY7" fmla="*/ 703584 h 704095"/>
                      <a:gd name="connsiteX8" fmla="*/ 162714 w 680055"/>
                      <a:gd name="connsiteY8" fmla="*/ 664948 h 704095"/>
                      <a:gd name="connsiteX0" fmla="*/ 175593 w 680055"/>
                      <a:gd name="connsiteY0" fmla="*/ 549038 h 706325"/>
                      <a:gd name="connsiteX1" fmla="*/ 8168 w 680055"/>
                      <a:gd name="connsiteY1" fmla="*/ 330097 h 706325"/>
                      <a:gd name="connsiteX2" fmla="*/ 46804 w 680055"/>
                      <a:gd name="connsiteY2" fmla="*/ 33883 h 706325"/>
                      <a:gd name="connsiteX3" fmla="*/ 227108 w 680055"/>
                      <a:gd name="connsiteY3" fmla="*/ 33883 h 706325"/>
                      <a:gd name="connsiteX4" fmla="*/ 484686 w 680055"/>
                      <a:gd name="connsiteY4" fmla="*/ 278582 h 706325"/>
                      <a:gd name="connsiteX5" fmla="*/ 664990 w 680055"/>
                      <a:gd name="connsiteY5" fmla="*/ 446007 h 706325"/>
                      <a:gd name="connsiteX6" fmla="*/ 639232 w 680055"/>
                      <a:gd name="connsiteY6" fmla="*/ 639190 h 706325"/>
                      <a:gd name="connsiteX7" fmla="*/ 394534 w 680055"/>
                      <a:gd name="connsiteY7" fmla="*/ 703584 h 706325"/>
                      <a:gd name="connsiteX8" fmla="*/ 162714 w 680055"/>
                      <a:gd name="connsiteY8" fmla="*/ 561917 h 706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80055" h="706325">
                        <a:moveTo>
                          <a:pt x="175593" y="549038"/>
                        </a:moveTo>
                        <a:cubicBezTo>
                          <a:pt x="102613" y="482497"/>
                          <a:pt x="29633" y="415956"/>
                          <a:pt x="8168" y="330097"/>
                        </a:cubicBezTo>
                        <a:cubicBezTo>
                          <a:pt x="-13297" y="244238"/>
                          <a:pt x="10314" y="83252"/>
                          <a:pt x="46804" y="33883"/>
                        </a:cubicBezTo>
                        <a:cubicBezTo>
                          <a:pt x="83294" y="-15486"/>
                          <a:pt x="154128" y="-6900"/>
                          <a:pt x="227108" y="33883"/>
                        </a:cubicBezTo>
                        <a:cubicBezTo>
                          <a:pt x="300088" y="74666"/>
                          <a:pt x="411706" y="209895"/>
                          <a:pt x="484686" y="278582"/>
                        </a:cubicBezTo>
                        <a:cubicBezTo>
                          <a:pt x="557666" y="347269"/>
                          <a:pt x="639232" y="385906"/>
                          <a:pt x="664990" y="446007"/>
                        </a:cubicBezTo>
                        <a:cubicBezTo>
                          <a:pt x="690748" y="506108"/>
                          <a:pt x="684308" y="596261"/>
                          <a:pt x="639232" y="639190"/>
                        </a:cubicBezTo>
                        <a:cubicBezTo>
                          <a:pt x="594156" y="682119"/>
                          <a:pt x="473954" y="716463"/>
                          <a:pt x="394534" y="703584"/>
                        </a:cubicBezTo>
                        <a:cubicBezTo>
                          <a:pt x="315114" y="690705"/>
                          <a:pt x="203497" y="581235"/>
                          <a:pt x="162714" y="561917"/>
                        </a:cubicBezTo>
                      </a:path>
                    </a:pathLst>
                  </a:custGeom>
                  <a:noFill/>
                  <a:ln w="57150">
                    <a:solidFill>
                      <a:srgbClr val="FF7C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" name="正方形/長方形 11"/>
                  <p:cNvSpPr/>
                  <p:nvPr/>
                </p:nvSpPr>
                <p:spPr>
                  <a:xfrm>
                    <a:off x="935864" y="5848655"/>
                    <a:ext cx="5722513" cy="574682"/>
                  </a:xfrm>
                  <a:prstGeom prst="rect">
                    <a:avLst/>
                  </a:prstGeom>
                  <a:solidFill>
                    <a:schemeClr val="bg1"/>
                  </a:solidFill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正方形/長方形 12"/>
                  <p:cNvSpPr/>
                  <p:nvPr/>
                </p:nvSpPr>
                <p:spPr>
                  <a:xfrm>
                    <a:off x="935863" y="1803858"/>
                    <a:ext cx="5722513" cy="574682"/>
                  </a:xfrm>
                  <a:prstGeom prst="rect">
                    <a:avLst/>
                  </a:prstGeom>
                  <a:solidFill>
                    <a:schemeClr val="bg1"/>
                  </a:solidFill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正方形/長方形 13"/>
                  <p:cNvSpPr/>
                  <p:nvPr/>
                </p:nvSpPr>
                <p:spPr>
                  <a:xfrm>
                    <a:off x="819924" y="2339231"/>
                    <a:ext cx="312342" cy="3496545"/>
                  </a:xfrm>
                  <a:prstGeom prst="rect">
                    <a:avLst/>
                  </a:prstGeom>
                  <a:solidFill>
                    <a:schemeClr val="bg1"/>
                  </a:solidFill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正方形/長方形 14"/>
                  <p:cNvSpPr/>
                  <p:nvPr/>
                </p:nvSpPr>
                <p:spPr>
                  <a:xfrm>
                    <a:off x="6468671" y="2372537"/>
                    <a:ext cx="312342" cy="3496545"/>
                  </a:xfrm>
                  <a:prstGeom prst="rect">
                    <a:avLst/>
                  </a:prstGeom>
                  <a:solidFill>
                    <a:schemeClr val="bg1"/>
                  </a:solidFill>
                  <a:ln w="571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正方形/長方形 15"/>
                  <p:cNvSpPr/>
                  <p:nvPr/>
                </p:nvSpPr>
                <p:spPr>
                  <a:xfrm>
                    <a:off x="6211365" y="2411174"/>
                    <a:ext cx="225094" cy="322115"/>
                  </a:xfrm>
                  <a:prstGeom prst="rect">
                    <a:avLst/>
                  </a:prstGeom>
                  <a:solidFill>
                    <a:schemeClr val="tx1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正方形/長方形 17"/>
                  <p:cNvSpPr/>
                  <p:nvPr/>
                </p:nvSpPr>
                <p:spPr>
                  <a:xfrm>
                    <a:off x="6081184" y="5493234"/>
                    <a:ext cx="346811" cy="333027"/>
                  </a:xfrm>
                  <a:prstGeom prst="rect">
                    <a:avLst/>
                  </a:prstGeom>
                  <a:solidFill>
                    <a:schemeClr val="tx1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正方形/長方形 18"/>
                  <p:cNvSpPr/>
                  <p:nvPr/>
                </p:nvSpPr>
                <p:spPr>
                  <a:xfrm>
                    <a:off x="6235113" y="5392528"/>
                    <a:ext cx="201346" cy="322115"/>
                  </a:xfrm>
                  <a:prstGeom prst="rect">
                    <a:avLst/>
                  </a:prstGeom>
                  <a:solidFill>
                    <a:schemeClr val="tx1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正方形/長方形 19"/>
                  <p:cNvSpPr/>
                  <p:nvPr/>
                </p:nvSpPr>
                <p:spPr>
                  <a:xfrm>
                    <a:off x="1157531" y="5672583"/>
                    <a:ext cx="261077" cy="152400"/>
                  </a:xfrm>
                  <a:prstGeom prst="rect">
                    <a:avLst/>
                  </a:prstGeom>
                  <a:solidFill>
                    <a:schemeClr val="tx1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正方形/長方形 20"/>
                  <p:cNvSpPr/>
                  <p:nvPr/>
                </p:nvSpPr>
                <p:spPr>
                  <a:xfrm>
                    <a:off x="1171348" y="5588447"/>
                    <a:ext cx="184521" cy="126196"/>
                  </a:xfrm>
                  <a:prstGeom prst="rect">
                    <a:avLst/>
                  </a:prstGeom>
                  <a:solidFill>
                    <a:schemeClr val="tx1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正方形/長方形 21"/>
                  <p:cNvSpPr/>
                  <p:nvPr/>
                </p:nvSpPr>
                <p:spPr>
                  <a:xfrm>
                    <a:off x="1157531" y="5534715"/>
                    <a:ext cx="144228" cy="137868"/>
                  </a:xfrm>
                  <a:prstGeom prst="rect">
                    <a:avLst/>
                  </a:prstGeom>
                  <a:solidFill>
                    <a:schemeClr val="tx1"/>
                  </a:solidFill>
                  <a:ln w="571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 22"/>
                  <p:cNvSpPr/>
                  <p:nvPr/>
                </p:nvSpPr>
                <p:spPr>
                  <a:xfrm>
                    <a:off x="3301521" y="2958261"/>
                    <a:ext cx="1200228" cy="1279137"/>
                  </a:xfrm>
                  <a:custGeom>
                    <a:avLst/>
                    <a:gdLst>
                      <a:gd name="connsiteX0" fmla="*/ 278806 w 1200228"/>
                      <a:gd name="connsiteY0" fmla="*/ 725097 h 1279137"/>
                      <a:gd name="connsiteX1" fmla="*/ 46986 w 1200228"/>
                      <a:gd name="connsiteY1" fmla="*/ 390246 h 1279137"/>
                      <a:gd name="connsiteX2" fmla="*/ 34107 w 1200228"/>
                      <a:gd name="connsiteY2" fmla="*/ 68274 h 1279137"/>
                      <a:gd name="connsiteX3" fmla="*/ 420473 w 1200228"/>
                      <a:gd name="connsiteY3" fmla="*/ 16759 h 1279137"/>
                      <a:gd name="connsiteX4" fmla="*/ 639414 w 1200228"/>
                      <a:gd name="connsiteY4" fmla="*/ 287215 h 1279137"/>
                      <a:gd name="connsiteX5" fmla="*/ 961386 w 1200228"/>
                      <a:gd name="connsiteY5" fmla="*/ 364488 h 1279137"/>
                      <a:gd name="connsiteX6" fmla="*/ 1193206 w 1200228"/>
                      <a:gd name="connsiteY6" fmla="*/ 544793 h 1279137"/>
                      <a:gd name="connsiteX7" fmla="*/ 1128811 w 1200228"/>
                      <a:gd name="connsiteY7" fmla="*/ 944038 h 1279137"/>
                      <a:gd name="connsiteX8" fmla="*/ 1012902 w 1200228"/>
                      <a:gd name="connsiteY8" fmla="*/ 1137221 h 1279137"/>
                      <a:gd name="connsiteX9" fmla="*/ 948507 w 1200228"/>
                      <a:gd name="connsiteY9" fmla="*/ 1278888 h 1279137"/>
                      <a:gd name="connsiteX10" fmla="*/ 626535 w 1200228"/>
                      <a:gd name="connsiteY10" fmla="*/ 1162978 h 1279137"/>
                      <a:gd name="connsiteX11" fmla="*/ 420473 w 1200228"/>
                      <a:gd name="connsiteY11" fmla="*/ 866764 h 1279137"/>
                      <a:gd name="connsiteX12" fmla="*/ 278806 w 1200228"/>
                      <a:gd name="connsiteY12" fmla="*/ 725097 h 1279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00228" h="1279137">
                        <a:moveTo>
                          <a:pt x="278806" y="725097"/>
                        </a:moveTo>
                        <a:cubicBezTo>
                          <a:pt x="216558" y="645677"/>
                          <a:pt x="87769" y="499716"/>
                          <a:pt x="46986" y="390246"/>
                        </a:cubicBezTo>
                        <a:cubicBezTo>
                          <a:pt x="6203" y="280776"/>
                          <a:pt x="-28141" y="130522"/>
                          <a:pt x="34107" y="68274"/>
                        </a:cubicBezTo>
                        <a:cubicBezTo>
                          <a:pt x="96355" y="6026"/>
                          <a:pt x="319589" y="-19731"/>
                          <a:pt x="420473" y="16759"/>
                        </a:cubicBezTo>
                        <a:cubicBezTo>
                          <a:pt x="521357" y="53249"/>
                          <a:pt x="549262" y="229260"/>
                          <a:pt x="639414" y="287215"/>
                        </a:cubicBezTo>
                        <a:cubicBezTo>
                          <a:pt x="729566" y="345170"/>
                          <a:pt x="869087" y="321558"/>
                          <a:pt x="961386" y="364488"/>
                        </a:cubicBezTo>
                        <a:cubicBezTo>
                          <a:pt x="1053685" y="407418"/>
                          <a:pt x="1165302" y="448201"/>
                          <a:pt x="1193206" y="544793"/>
                        </a:cubicBezTo>
                        <a:cubicBezTo>
                          <a:pt x="1221110" y="641385"/>
                          <a:pt x="1158862" y="845300"/>
                          <a:pt x="1128811" y="944038"/>
                        </a:cubicBezTo>
                        <a:cubicBezTo>
                          <a:pt x="1098760" y="1042776"/>
                          <a:pt x="1042953" y="1081413"/>
                          <a:pt x="1012902" y="1137221"/>
                        </a:cubicBezTo>
                        <a:cubicBezTo>
                          <a:pt x="982851" y="1193029"/>
                          <a:pt x="1012902" y="1274595"/>
                          <a:pt x="948507" y="1278888"/>
                        </a:cubicBezTo>
                        <a:cubicBezTo>
                          <a:pt x="884113" y="1283181"/>
                          <a:pt x="714541" y="1231665"/>
                          <a:pt x="626535" y="1162978"/>
                        </a:cubicBezTo>
                        <a:cubicBezTo>
                          <a:pt x="538529" y="1094291"/>
                          <a:pt x="484867" y="937598"/>
                          <a:pt x="420473" y="866764"/>
                        </a:cubicBezTo>
                        <a:cubicBezTo>
                          <a:pt x="356079" y="795930"/>
                          <a:pt x="341054" y="804517"/>
                          <a:pt x="278806" y="725097"/>
                        </a:cubicBezTo>
                        <a:close/>
                      </a:path>
                    </a:pathLst>
                  </a:custGeom>
                  <a:noFill/>
                  <a:ln w="57150">
                    <a:solidFill>
                      <a:srgbClr val="FF7C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テキスト ボックス 23"/>
                  <p:cNvSpPr txBox="1"/>
                  <p:nvPr/>
                </p:nvSpPr>
                <p:spPr>
                  <a:xfrm>
                    <a:off x="1998787" y="4275732"/>
                    <a:ext cx="734095" cy="369332"/>
                  </a:xfrm>
                  <a:prstGeom prst="rect">
                    <a:avLst/>
                  </a:prstGeom>
                  <a:solidFill>
                    <a:srgbClr val="FFFF00">
                      <a:alpha val="60000"/>
                    </a:srgb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ja-JP" altLang="en-US" dirty="0" smtClean="0"/>
                      <a:t>左肺</a:t>
                    </a:r>
                    <a:endParaRPr kumimoji="1" lang="ja-JP" altLang="en-US" dirty="0"/>
                  </a:p>
                </p:txBody>
              </p:sp>
              <p:sp>
                <p:nvSpPr>
                  <p:cNvPr id="25" name="テキスト ボックス 24"/>
                  <p:cNvSpPr txBox="1"/>
                  <p:nvPr/>
                </p:nvSpPr>
                <p:spPr>
                  <a:xfrm>
                    <a:off x="4738114" y="3591142"/>
                    <a:ext cx="734095" cy="369332"/>
                  </a:xfrm>
                  <a:prstGeom prst="rect">
                    <a:avLst/>
                  </a:prstGeom>
                  <a:solidFill>
                    <a:srgbClr val="FFFF00">
                      <a:alpha val="60000"/>
                    </a:srgb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ja-JP" altLang="en-US" dirty="0" smtClean="0"/>
                      <a:t>右肺</a:t>
                    </a:r>
                    <a:endParaRPr kumimoji="1" lang="ja-JP" altLang="en-US" dirty="0"/>
                  </a:p>
                </p:txBody>
              </p:sp>
              <p:sp>
                <p:nvSpPr>
                  <p:cNvPr id="26" name="テキスト ボックス 25"/>
                  <p:cNvSpPr txBox="1"/>
                  <p:nvPr/>
                </p:nvSpPr>
                <p:spPr>
                  <a:xfrm>
                    <a:off x="2758176" y="2749968"/>
                    <a:ext cx="734095" cy="369332"/>
                  </a:xfrm>
                  <a:prstGeom prst="rect">
                    <a:avLst/>
                  </a:prstGeom>
                  <a:solidFill>
                    <a:srgbClr val="FF00FF">
                      <a:alpha val="60000"/>
                    </a:srgb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ja-JP" altLang="en-US" dirty="0" smtClean="0"/>
                      <a:t>心臓</a:t>
                    </a:r>
                    <a:endParaRPr kumimoji="1" lang="ja-JP" altLang="en-US" dirty="0"/>
                  </a:p>
                </p:txBody>
              </p:sp>
              <p:grpSp>
                <p:nvGrpSpPr>
                  <p:cNvPr id="34" name="グループ化 33"/>
                  <p:cNvGrpSpPr/>
                  <p:nvPr/>
                </p:nvGrpSpPr>
                <p:grpSpPr>
                  <a:xfrm>
                    <a:off x="2030850" y="2060257"/>
                    <a:ext cx="1583686" cy="257863"/>
                    <a:chOff x="1788643" y="1339259"/>
                    <a:chExt cx="1583686" cy="257863"/>
                  </a:xfrm>
                </p:grpSpPr>
                <p:sp>
                  <p:nvSpPr>
                    <p:cNvPr id="27" name="正方形/長方形 26"/>
                    <p:cNvSpPr/>
                    <p:nvPr/>
                  </p:nvSpPr>
                  <p:spPr>
                    <a:xfrm>
                      <a:off x="1998787" y="1519707"/>
                      <a:ext cx="1143658" cy="64394"/>
                    </a:xfrm>
                    <a:prstGeom prst="rect">
                      <a:avLst/>
                    </a:prstGeom>
                    <a:solidFill>
                      <a:srgbClr val="C00000"/>
                    </a:solidFill>
                    <a:ln w="571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" name="正方形/長方形 28"/>
                    <p:cNvSpPr/>
                    <p:nvPr/>
                  </p:nvSpPr>
                  <p:spPr>
                    <a:xfrm>
                      <a:off x="1788643" y="1413672"/>
                      <a:ext cx="1583686" cy="92442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正方形/長方形 29"/>
                    <p:cNvSpPr/>
                    <p:nvPr/>
                  </p:nvSpPr>
                  <p:spPr>
                    <a:xfrm>
                      <a:off x="1816340" y="1504680"/>
                      <a:ext cx="102616" cy="92442"/>
                    </a:xfrm>
                    <a:prstGeom prst="rect">
                      <a:avLst/>
                    </a:prstGeom>
                    <a:solidFill>
                      <a:srgbClr val="C00000"/>
                    </a:solidFill>
                    <a:ln w="571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正方形/長方形 31"/>
                    <p:cNvSpPr/>
                    <p:nvPr/>
                  </p:nvSpPr>
                  <p:spPr>
                    <a:xfrm>
                      <a:off x="3209397" y="1502479"/>
                      <a:ext cx="102616" cy="92442"/>
                    </a:xfrm>
                    <a:prstGeom prst="rect">
                      <a:avLst/>
                    </a:prstGeom>
                    <a:solidFill>
                      <a:srgbClr val="C00000"/>
                    </a:solidFill>
                    <a:ln w="571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正方形/長方形 32"/>
                    <p:cNvSpPr/>
                    <p:nvPr/>
                  </p:nvSpPr>
                  <p:spPr>
                    <a:xfrm>
                      <a:off x="1788643" y="1339259"/>
                      <a:ext cx="1583686" cy="58703"/>
                    </a:xfrm>
                    <a:prstGeom prst="rect">
                      <a:avLst/>
                    </a:prstGeom>
                    <a:solidFill>
                      <a:srgbClr val="C00000"/>
                    </a:solidFill>
                    <a:ln w="571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" name="テキスト ボックス 34"/>
                  <p:cNvSpPr txBox="1"/>
                  <p:nvPr/>
                </p:nvSpPr>
                <p:spPr>
                  <a:xfrm>
                    <a:off x="1157531" y="1764549"/>
                    <a:ext cx="750683" cy="408623"/>
                  </a:xfrm>
                  <a:prstGeom prst="wedgeRoundRectCallout">
                    <a:avLst>
                      <a:gd name="adj1" fmla="val 73526"/>
                      <a:gd name="adj2" fmla="val 30982"/>
                      <a:gd name="adj3" fmla="val 16667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ja-JP" altLang="en-US" dirty="0" smtClean="0"/>
                      <a:t>電極</a:t>
                    </a:r>
                    <a:endParaRPr kumimoji="1" lang="ja-JP" altLang="en-US" dirty="0"/>
                  </a:p>
                </p:txBody>
              </p:sp>
            </p:grpSp>
            <p:grpSp>
              <p:nvGrpSpPr>
                <p:cNvPr id="38" name="グループ化 37"/>
                <p:cNvGrpSpPr/>
                <p:nvPr/>
              </p:nvGrpSpPr>
              <p:grpSpPr>
                <a:xfrm>
                  <a:off x="5514951" y="3714523"/>
                  <a:ext cx="3533701" cy="3017907"/>
                  <a:chOff x="85262" y="2585879"/>
                  <a:chExt cx="3533701" cy="3017907"/>
                </a:xfrm>
              </p:grpSpPr>
              <p:pic>
                <p:nvPicPr>
                  <p:cNvPr id="39" name="図 38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584102" y="3052293"/>
                    <a:ext cx="1713536" cy="2392585"/>
                  </a:xfrm>
                  <a:prstGeom prst="rect">
                    <a:avLst/>
                  </a:prstGeom>
                </p:spPr>
              </p:pic>
              <p:sp>
                <p:nvSpPr>
                  <p:cNvPr id="40" name="正方形/長方形 39"/>
                  <p:cNvSpPr/>
                  <p:nvPr/>
                </p:nvSpPr>
                <p:spPr>
                  <a:xfrm>
                    <a:off x="334851" y="3052293"/>
                    <a:ext cx="1249251" cy="682580"/>
                  </a:xfrm>
                  <a:prstGeom prst="rect">
                    <a:avLst/>
                  </a:pr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kumimoji="1" lang="ja-JP" altLang="en-US" sz="1400" dirty="0" smtClean="0">
                        <a:solidFill>
                          <a:schemeClr val="tx1"/>
                        </a:solidFill>
                      </a:rPr>
                      <a:t>固定周波数</a:t>
                    </a:r>
                    <a:r>
                      <a:rPr kumimoji="1" lang="en-US" altLang="ja-JP" sz="1400" dirty="0" smtClean="0">
                        <a:solidFill>
                          <a:schemeClr val="tx1"/>
                        </a:solidFill>
                      </a:rPr>
                      <a:t/>
                    </a:r>
                    <a:br>
                      <a:rPr kumimoji="1" lang="en-US" altLang="ja-JP" sz="1400" dirty="0" smtClean="0">
                        <a:solidFill>
                          <a:schemeClr val="tx1"/>
                        </a:solidFill>
                      </a:rPr>
                    </a:br>
                    <a:r>
                      <a:rPr kumimoji="1" lang="ja-JP" altLang="en-US" sz="1400" dirty="0" smtClean="0">
                        <a:solidFill>
                          <a:schemeClr val="tx1"/>
                        </a:solidFill>
                      </a:rPr>
                      <a:t>発振器</a:t>
                    </a:r>
                    <a:endParaRPr kumimoji="1" lang="ja-JP" altLang="en-US" sz="1400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41" name="直線矢印コネクタ 40"/>
                  <p:cNvCxnSpPr/>
                  <p:nvPr/>
                </p:nvCxnSpPr>
                <p:spPr>
                  <a:xfrm>
                    <a:off x="3024448" y="4095482"/>
                    <a:ext cx="594515" cy="0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テキスト ボックス 41"/>
                  <p:cNvSpPr txBox="1"/>
                  <p:nvPr/>
                </p:nvSpPr>
                <p:spPr>
                  <a:xfrm>
                    <a:off x="334851" y="3683357"/>
                    <a:ext cx="1249251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dirty="0" smtClean="0"/>
                      <a:t>f=625kHz</a:t>
                    </a:r>
                    <a:br>
                      <a:rPr kumimoji="1" lang="en-US" altLang="ja-JP" dirty="0" smtClean="0"/>
                    </a:br>
                    <a:r>
                      <a:rPr kumimoji="1" lang="en-US" altLang="ja-JP" dirty="0" smtClean="0"/>
                      <a:t>0.0V-3.3V</a:t>
                    </a:r>
                    <a:endParaRPr kumimoji="1" lang="ja-JP" altLang="en-US" dirty="0"/>
                  </a:p>
                </p:txBody>
              </p:sp>
              <p:sp>
                <p:nvSpPr>
                  <p:cNvPr id="43" name="テキスト ボックス 42"/>
                  <p:cNvSpPr txBox="1"/>
                  <p:nvPr/>
                </p:nvSpPr>
                <p:spPr>
                  <a:xfrm>
                    <a:off x="85262" y="4582230"/>
                    <a:ext cx="2575773" cy="1021556"/>
                  </a:xfrm>
                  <a:prstGeom prst="wedgeRoundRectCallout">
                    <a:avLst>
                      <a:gd name="adj1" fmla="val 60633"/>
                      <a:gd name="adj2" fmla="val -96350"/>
                      <a:gd name="adj3" fmla="val 16667"/>
                    </a:avLst>
                  </a:prstGeom>
                  <a:solidFill>
                    <a:srgbClr val="CC00FF">
                      <a:alpha val="60000"/>
                    </a:srgb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dirty="0" smtClean="0"/>
                      <a:t>直列</a:t>
                    </a:r>
                    <a:r>
                      <a:rPr kumimoji="1" lang="en-US" altLang="ja-JP" dirty="0" smtClean="0"/>
                      <a:t>LCR</a:t>
                    </a:r>
                    <a:r>
                      <a:rPr kumimoji="1" lang="ja-JP" altLang="en-US" dirty="0" smtClean="0"/>
                      <a:t>共振の周波数が変化するので、振幅電圧が変化</a:t>
                    </a:r>
                    <a:endParaRPr kumimoji="1" lang="ja-JP" altLang="en-US" dirty="0"/>
                  </a:p>
                </p:txBody>
              </p:sp>
              <p:sp>
                <p:nvSpPr>
                  <p:cNvPr id="44" name="テキスト ボックス 43"/>
                  <p:cNvSpPr txBox="1"/>
                  <p:nvPr/>
                </p:nvSpPr>
                <p:spPr>
                  <a:xfrm>
                    <a:off x="252789" y="2585879"/>
                    <a:ext cx="213223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400" dirty="0" smtClean="0"/>
                      <a:t>【</a:t>
                    </a:r>
                    <a:r>
                      <a:rPr kumimoji="1" lang="ja-JP" altLang="en-US" sz="2400" dirty="0" smtClean="0"/>
                      <a:t>基本回路</a:t>
                    </a:r>
                    <a:r>
                      <a:rPr kumimoji="1" lang="en-US" altLang="ja-JP" sz="2400" dirty="0" smtClean="0"/>
                      <a:t>】</a:t>
                    </a:r>
                    <a:endParaRPr kumimoji="1" lang="ja-JP" altLang="en-US" sz="2400" dirty="0"/>
                  </a:p>
                </p:txBody>
              </p:sp>
            </p:grpSp>
            <p:cxnSp>
              <p:nvCxnSpPr>
                <p:cNvPr id="45" name="直線コネクタ 44"/>
                <p:cNvCxnSpPr/>
                <p:nvPr/>
              </p:nvCxnSpPr>
              <p:spPr>
                <a:xfrm flipV="1">
                  <a:off x="8263513" y="5028662"/>
                  <a:ext cx="424984" cy="8977"/>
                </a:xfrm>
                <a:prstGeom prst="line">
                  <a:avLst/>
                </a:prstGeom>
                <a:ln w="57150">
                  <a:solidFill>
                    <a:srgbClr val="FF0000">
                      <a:alpha val="60000"/>
                    </a:srgb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線コネクタ 45"/>
                <p:cNvCxnSpPr/>
                <p:nvPr/>
              </p:nvCxnSpPr>
              <p:spPr>
                <a:xfrm flipV="1">
                  <a:off x="8263513" y="4910303"/>
                  <a:ext cx="424984" cy="8977"/>
                </a:xfrm>
                <a:prstGeom prst="line">
                  <a:avLst/>
                </a:prstGeom>
                <a:ln w="57150">
                  <a:solidFill>
                    <a:srgbClr val="0070C0">
                      <a:alpha val="60000"/>
                    </a:srgb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線矢印コネクタ 47"/>
                <p:cNvCxnSpPr/>
                <p:nvPr/>
              </p:nvCxnSpPr>
              <p:spPr>
                <a:xfrm>
                  <a:off x="1615459" y="3143912"/>
                  <a:ext cx="658287" cy="617738"/>
                </a:xfrm>
                <a:prstGeom prst="straightConnector1">
                  <a:avLst/>
                </a:prstGeom>
                <a:ln w="57150">
                  <a:solidFill>
                    <a:srgbClr val="FF0000"/>
                  </a:solidFill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76788" y="531798"/>
                  <a:ext cx="3982585" cy="15081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2800" dirty="0" smtClean="0"/>
                    <a:t>【</a:t>
                  </a:r>
                  <a:r>
                    <a:rPr kumimoji="1" lang="ja-JP" altLang="en-US" sz="2800" dirty="0" smtClean="0"/>
                    <a:t>静電容量の変化</a:t>
                  </a:r>
                  <a:r>
                    <a:rPr kumimoji="1" lang="en-US" altLang="ja-JP" sz="2800" dirty="0" smtClean="0"/>
                    <a:t>】</a:t>
                  </a:r>
                  <a:br>
                    <a:rPr kumimoji="1" lang="en-US" altLang="ja-JP" sz="2800" dirty="0" smtClean="0"/>
                  </a:br>
                  <a:r>
                    <a:rPr kumimoji="1" lang="ja-JP" altLang="en-US" sz="2800" dirty="0" smtClean="0"/>
                    <a:t>●人体全体で約</a:t>
                  </a:r>
                  <a:r>
                    <a:rPr kumimoji="1" lang="en-US" altLang="ja-JP" sz="3200" b="1" dirty="0" smtClean="0">
                      <a:solidFill>
                        <a:srgbClr val="FF0000"/>
                      </a:solidFill>
                    </a:rPr>
                    <a:t>100</a:t>
                  </a:r>
                  <a:r>
                    <a:rPr kumimoji="1" lang="en-US" altLang="ja-JP" sz="3200" dirty="0" smtClean="0">
                      <a:solidFill>
                        <a:srgbClr val="FF0000"/>
                      </a:solidFill>
                    </a:rPr>
                    <a:t>pF</a:t>
                  </a:r>
                  <a:r>
                    <a:rPr kumimoji="1" lang="en-US" altLang="ja-JP" sz="2800" dirty="0" smtClean="0"/>
                    <a:t/>
                  </a:r>
                  <a:br>
                    <a:rPr kumimoji="1" lang="en-US" altLang="ja-JP" sz="2800" dirty="0" smtClean="0"/>
                  </a:br>
                  <a:r>
                    <a:rPr kumimoji="1" lang="ja-JP" altLang="en-US" sz="2800" dirty="0" smtClean="0"/>
                    <a:t>●心臓の拍動で</a:t>
                  </a:r>
                  <a:r>
                    <a:rPr lang="en-US" altLang="ja-JP" sz="3200" b="1" dirty="0" smtClean="0">
                      <a:solidFill>
                        <a:srgbClr val="CC00FF"/>
                      </a:solidFill>
                    </a:rPr>
                    <a:t>0.3</a:t>
                  </a:r>
                  <a:r>
                    <a:rPr lang="en-US" altLang="ja-JP" sz="3200" dirty="0" smtClean="0">
                      <a:solidFill>
                        <a:srgbClr val="CC00FF"/>
                      </a:solidFill>
                    </a:rPr>
                    <a:t>pF</a:t>
                  </a:r>
                  <a:r>
                    <a:rPr lang="en-US" altLang="ja-JP" sz="2000" b="1" dirty="0" smtClean="0">
                      <a:solidFill>
                        <a:srgbClr val="FF0000"/>
                      </a:solidFill>
                    </a:rPr>
                    <a:t>pp</a:t>
                  </a:r>
                  <a:endParaRPr kumimoji="1" lang="en-US" altLang="ja-JP" sz="2000" b="1" dirty="0" smtClean="0">
                    <a:solidFill>
                      <a:srgbClr val="FF0000"/>
                    </a:solidFill>
                  </a:endParaRPr>
                </a:p>
              </p:txBody>
            </p:sp>
          </p:grpSp>
          <p:pic>
            <p:nvPicPr>
              <p:cNvPr id="17" name="図 1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36216" y="578756"/>
                <a:ext cx="4658096" cy="2990032"/>
              </a:xfrm>
              <a:prstGeom prst="rect">
                <a:avLst/>
              </a:prstGeom>
            </p:spPr>
          </p:pic>
          <p:sp>
            <p:nvSpPr>
              <p:cNvPr id="28" name="テキスト ボックス 27"/>
              <p:cNvSpPr txBox="1"/>
              <p:nvPr/>
            </p:nvSpPr>
            <p:spPr>
              <a:xfrm>
                <a:off x="4332827" y="818625"/>
                <a:ext cx="16346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2400" dirty="0" smtClean="0"/>
                  <a:t>66mV/div.</a:t>
                </a:r>
                <a:endParaRPr kumimoji="1" lang="ja-JP" altLang="en-US" sz="2400" dirty="0"/>
              </a:p>
            </p:txBody>
          </p:sp>
          <p:cxnSp>
            <p:nvCxnSpPr>
              <p:cNvPr id="47" name="直線矢印コネクタ 46"/>
              <p:cNvCxnSpPr/>
              <p:nvPr/>
            </p:nvCxnSpPr>
            <p:spPr>
              <a:xfrm flipV="1">
                <a:off x="4494726" y="746975"/>
                <a:ext cx="0" cy="708338"/>
              </a:xfrm>
              <a:prstGeom prst="straightConnector1">
                <a:avLst/>
              </a:prstGeom>
              <a:ln w="38100">
                <a:solidFill>
                  <a:srgbClr val="FF0000">
                    <a:alpha val="60000"/>
                  </a:srgb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テキスト ボックス 52"/>
              <p:cNvSpPr txBox="1"/>
              <p:nvPr/>
            </p:nvSpPr>
            <p:spPr>
              <a:xfrm>
                <a:off x="6470263" y="3057638"/>
                <a:ext cx="16346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2400" dirty="0" smtClean="0"/>
                  <a:t>0.3</a:t>
                </a:r>
                <a:r>
                  <a:rPr kumimoji="1" lang="ja-JP" altLang="en-US" sz="2400" dirty="0" smtClean="0"/>
                  <a:t>秒</a:t>
                </a:r>
                <a:r>
                  <a:rPr kumimoji="1" lang="en-US" altLang="ja-JP" sz="2400" dirty="0" smtClean="0"/>
                  <a:t>/div.</a:t>
                </a:r>
                <a:endParaRPr kumimoji="1" lang="ja-JP" altLang="en-US" sz="2400" dirty="0"/>
              </a:p>
            </p:txBody>
          </p:sp>
          <p:cxnSp>
            <p:nvCxnSpPr>
              <p:cNvPr id="50" name="直線矢印コネクタ 49"/>
              <p:cNvCxnSpPr/>
              <p:nvPr/>
            </p:nvCxnSpPr>
            <p:spPr>
              <a:xfrm>
                <a:off x="7399152" y="3479782"/>
                <a:ext cx="705723" cy="0"/>
              </a:xfrm>
              <a:prstGeom prst="straightConnector1">
                <a:avLst/>
              </a:prstGeom>
              <a:ln w="38100">
                <a:solidFill>
                  <a:srgbClr val="FF0000">
                    <a:alpha val="60000"/>
                  </a:srgb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矢印コネクタ 53"/>
              <p:cNvCxnSpPr/>
              <p:nvPr/>
            </p:nvCxnSpPr>
            <p:spPr>
              <a:xfrm>
                <a:off x="4559121" y="2990866"/>
                <a:ext cx="3311438" cy="0"/>
              </a:xfrm>
              <a:prstGeom prst="straightConnector1">
                <a:avLst/>
              </a:prstGeom>
              <a:ln w="38100">
                <a:solidFill>
                  <a:srgbClr val="00B0F0">
                    <a:alpha val="60000"/>
                  </a:srgbClr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7870559" y="1262932"/>
                <a:ext cx="0" cy="1952906"/>
              </a:xfrm>
              <a:prstGeom prst="line">
                <a:avLst/>
              </a:prstGeom>
              <a:ln w="38100">
                <a:solidFill>
                  <a:schemeClr val="bg2">
                    <a:lumMod val="50000"/>
                    <a:alpha val="60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テキスト ボックス 59"/>
              <p:cNvSpPr txBox="1"/>
              <p:nvPr/>
            </p:nvSpPr>
            <p:spPr>
              <a:xfrm>
                <a:off x="5643155" y="2737019"/>
                <a:ext cx="10251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 smtClean="0"/>
                  <a:t>３秒</a:t>
                </a:r>
                <a:endParaRPr kumimoji="1" lang="ja-JP" altLang="en-US" sz="2400" dirty="0"/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>
                <a:off x="6144283" y="746975"/>
                <a:ext cx="19464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Gain=50</a:t>
                </a:r>
                <a:r>
                  <a:rPr kumimoji="1" lang="ja-JP" altLang="en-US" dirty="0" smtClean="0"/>
                  <a:t>のとき</a:t>
                </a:r>
                <a:endParaRPr kumimoji="1" lang="ja-JP" altLang="en-US" dirty="0"/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8130633" y="746975"/>
                <a:ext cx="943777" cy="461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テキスト ボックス 64"/>
            <p:cNvSpPr txBox="1"/>
            <p:nvPr/>
          </p:nvSpPr>
          <p:spPr>
            <a:xfrm>
              <a:off x="2395109" y="3408296"/>
              <a:ext cx="1049857" cy="369332"/>
            </a:xfrm>
            <a:prstGeom prst="rect">
              <a:avLst/>
            </a:prstGeom>
            <a:solidFill>
              <a:srgbClr val="FF00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 smtClean="0">
                  <a:solidFill>
                    <a:schemeClr val="bg1"/>
                  </a:solidFill>
                </a:rPr>
                <a:t>心</a:t>
              </a:r>
              <a:r>
                <a:rPr lang="ja-JP" altLang="en-US" b="1" dirty="0">
                  <a:solidFill>
                    <a:schemeClr val="bg1"/>
                  </a:solidFill>
                </a:rPr>
                <a:t>拍動</a:t>
              </a:r>
              <a:endParaRPr kumimoji="1" lang="ja-JP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1239118" y="4950223"/>
              <a:ext cx="1205575" cy="369332"/>
            </a:xfrm>
            <a:prstGeom prst="rect">
              <a:avLst/>
            </a:prstGeom>
            <a:solidFill>
              <a:srgbClr val="66FF33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 smtClean="0">
                  <a:solidFill>
                    <a:srgbClr val="FFFF00"/>
                  </a:solidFill>
                </a:rPr>
                <a:t>呼吸運動</a:t>
              </a:r>
              <a:endParaRPr kumimoji="1" lang="ja-JP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3982028" y="4257677"/>
              <a:ext cx="1205575" cy="369332"/>
            </a:xfrm>
            <a:prstGeom prst="rect">
              <a:avLst/>
            </a:prstGeom>
            <a:solidFill>
              <a:srgbClr val="66FF33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 smtClean="0">
                  <a:solidFill>
                    <a:srgbClr val="FFFF00"/>
                  </a:solidFill>
                </a:rPr>
                <a:t>呼吸運動</a:t>
              </a:r>
              <a:endParaRPr kumimoji="1" lang="ja-JP" altLang="en-US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0444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Page-04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6351" y="712958"/>
            <a:ext cx="9144000" cy="5662460"/>
            <a:chOff x="6351" y="712958"/>
            <a:chExt cx="9144000" cy="5662460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1" y="712958"/>
              <a:ext cx="9144000" cy="5662460"/>
            </a:xfrm>
            <a:prstGeom prst="rect">
              <a:avLst/>
            </a:prstGeom>
          </p:spPr>
        </p:pic>
        <p:sp>
          <p:nvSpPr>
            <p:cNvPr id="2" name="フリーフォーム 1"/>
            <p:cNvSpPr/>
            <p:nvPr/>
          </p:nvSpPr>
          <p:spPr>
            <a:xfrm>
              <a:off x="373284" y="1491759"/>
              <a:ext cx="8397229" cy="1005176"/>
            </a:xfrm>
            <a:custGeom>
              <a:avLst/>
              <a:gdLst>
                <a:gd name="connsiteX0" fmla="*/ 203 w 8397229"/>
                <a:gd name="connsiteY0" fmla="*/ 980985 h 1005176"/>
                <a:gd name="connsiteX1" fmla="*/ 116113 w 8397229"/>
                <a:gd name="connsiteY1" fmla="*/ 929469 h 1005176"/>
                <a:gd name="connsiteX2" fmla="*/ 708541 w 8397229"/>
                <a:gd name="connsiteY2" fmla="*/ 349920 h 1005176"/>
                <a:gd name="connsiteX3" fmla="*/ 1159302 w 8397229"/>
                <a:gd name="connsiteY3" fmla="*/ 2190 h 1005176"/>
                <a:gd name="connsiteX4" fmla="*/ 1841882 w 8397229"/>
                <a:gd name="connsiteY4" fmla="*/ 208252 h 1005176"/>
                <a:gd name="connsiteX5" fmla="*/ 2009308 w 8397229"/>
                <a:gd name="connsiteY5" fmla="*/ 337041 h 1005176"/>
                <a:gd name="connsiteX6" fmla="*/ 2524462 w 8397229"/>
                <a:gd name="connsiteY6" fmla="*/ 195373 h 1005176"/>
                <a:gd name="connsiteX7" fmla="*/ 2833555 w 8397229"/>
                <a:gd name="connsiteY7" fmla="*/ 15069 h 1005176"/>
                <a:gd name="connsiteX8" fmla="*/ 3477499 w 8397229"/>
                <a:gd name="connsiteY8" fmla="*/ 105221 h 1005176"/>
                <a:gd name="connsiteX9" fmla="*/ 4147201 w 8397229"/>
                <a:gd name="connsiteY9" fmla="*/ 491587 h 1005176"/>
                <a:gd name="connsiteX10" fmla="*/ 4494930 w 8397229"/>
                <a:gd name="connsiteY10" fmla="*/ 607497 h 1005176"/>
                <a:gd name="connsiteX11" fmla="*/ 5151753 w 8397229"/>
                <a:gd name="connsiteY11" fmla="*/ 427193 h 1005176"/>
                <a:gd name="connsiteX12" fmla="*/ 5950243 w 8397229"/>
                <a:gd name="connsiteY12" fmla="*/ 401435 h 1005176"/>
                <a:gd name="connsiteX13" fmla="*/ 6774491 w 8397229"/>
                <a:gd name="connsiteY13" fmla="*/ 659013 h 1005176"/>
                <a:gd name="connsiteX14" fmla="*/ 7070705 w 8397229"/>
                <a:gd name="connsiteY14" fmla="*/ 774923 h 1005176"/>
                <a:gd name="connsiteX15" fmla="*/ 7740406 w 8397229"/>
                <a:gd name="connsiteY15" fmla="*/ 530224 h 1005176"/>
                <a:gd name="connsiteX16" fmla="*/ 8178288 w 8397229"/>
                <a:gd name="connsiteY16" fmla="*/ 311283 h 1005176"/>
                <a:gd name="connsiteX17" fmla="*/ 8397229 w 8397229"/>
                <a:gd name="connsiteY17" fmla="*/ 362799 h 1005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397229" h="1005176">
                  <a:moveTo>
                    <a:pt x="203" y="980985"/>
                  </a:moveTo>
                  <a:cubicBezTo>
                    <a:pt x="-870" y="1007815"/>
                    <a:pt x="-1943" y="1034646"/>
                    <a:pt x="116113" y="929469"/>
                  </a:cubicBezTo>
                  <a:cubicBezTo>
                    <a:pt x="234169" y="824292"/>
                    <a:pt x="534676" y="504466"/>
                    <a:pt x="708541" y="349920"/>
                  </a:cubicBezTo>
                  <a:cubicBezTo>
                    <a:pt x="882406" y="195374"/>
                    <a:pt x="970412" y="25801"/>
                    <a:pt x="1159302" y="2190"/>
                  </a:cubicBezTo>
                  <a:cubicBezTo>
                    <a:pt x="1348192" y="-21421"/>
                    <a:pt x="1700214" y="152443"/>
                    <a:pt x="1841882" y="208252"/>
                  </a:cubicBezTo>
                  <a:cubicBezTo>
                    <a:pt x="1983550" y="264060"/>
                    <a:pt x="1895545" y="339187"/>
                    <a:pt x="2009308" y="337041"/>
                  </a:cubicBezTo>
                  <a:cubicBezTo>
                    <a:pt x="2123071" y="334895"/>
                    <a:pt x="2387088" y="249035"/>
                    <a:pt x="2524462" y="195373"/>
                  </a:cubicBezTo>
                  <a:cubicBezTo>
                    <a:pt x="2661836" y="141711"/>
                    <a:pt x="2674716" y="30094"/>
                    <a:pt x="2833555" y="15069"/>
                  </a:cubicBezTo>
                  <a:cubicBezTo>
                    <a:pt x="2992394" y="44"/>
                    <a:pt x="3258558" y="25801"/>
                    <a:pt x="3477499" y="105221"/>
                  </a:cubicBezTo>
                  <a:cubicBezTo>
                    <a:pt x="3696440" y="184641"/>
                    <a:pt x="3977629" y="407874"/>
                    <a:pt x="4147201" y="491587"/>
                  </a:cubicBezTo>
                  <a:cubicBezTo>
                    <a:pt x="4316773" y="575300"/>
                    <a:pt x="4327505" y="618229"/>
                    <a:pt x="4494930" y="607497"/>
                  </a:cubicBezTo>
                  <a:cubicBezTo>
                    <a:pt x="4662355" y="596765"/>
                    <a:pt x="4909201" y="461537"/>
                    <a:pt x="5151753" y="427193"/>
                  </a:cubicBezTo>
                  <a:cubicBezTo>
                    <a:pt x="5394305" y="392849"/>
                    <a:pt x="5679787" y="362798"/>
                    <a:pt x="5950243" y="401435"/>
                  </a:cubicBezTo>
                  <a:cubicBezTo>
                    <a:pt x="6220699" y="440072"/>
                    <a:pt x="6587747" y="596765"/>
                    <a:pt x="6774491" y="659013"/>
                  </a:cubicBezTo>
                  <a:cubicBezTo>
                    <a:pt x="6961235" y="721261"/>
                    <a:pt x="6909719" y="796388"/>
                    <a:pt x="7070705" y="774923"/>
                  </a:cubicBezTo>
                  <a:cubicBezTo>
                    <a:pt x="7231691" y="753458"/>
                    <a:pt x="7555809" y="607497"/>
                    <a:pt x="7740406" y="530224"/>
                  </a:cubicBezTo>
                  <a:cubicBezTo>
                    <a:pt x="7925003" y="452951"/>
                    <a:pt x="8068818" y="339187"/>
                    <a:pt x="8178288" y="311283"/>
                  </a:cubicBezTo>
                  <a:cubicBezTo>
                    <a:pt x="8287758" y="283379"/>
                    <a:pt x="8342493" y="323089"/>
                    <a:pt x="8397229" y="362799"/>
                  </a:cubicBezTo>
                </a:path>
              </a:pathLst>
            </a:custGeom>
            <a:noFill/>
            <a:ln w="57150">
              <a:solidFill>
                <a:srgbClr val="FFC000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角丸四角形吹き出し 2"/>
            <p:cNvSpPr/>
            <p:nvPr/>
          </p:nvSpPr>
          <p:spPr>
            <a:xfrm>
              <a:off x="1210613" y="2253390"/>
              <a:ext cx="2537139" cy="463639"/>
            </a:xfrm>
            <a:prstGeom prst="wedgeRoundRectCallout">
              <a:avLst>
                <a:gd name="adj1" fmla="val -51920"/>
                <a:gd name="adj2" fmla="val -126390"/>
                <a:gd name="adj3" fmla="val 16667"/>
              </a:avLst>
            </a:prstGeom>
            <a:solidFill>
              <a:srgbClr val="66FF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 smtClean="0">
                  <a:solidFill>
                    <a:schemeClr val="tx1"/>
                  </a:solidFill>
                </a:rPr>
                <a:t>呼吸に伴う基線変動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3747752" y="753596"/>
            <a:ext cx="19962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/>
              <a:t>静電容量の変動</a:t>
            </a:r>
            <a:endParaRPr kumimoji="1" lang="ja-JP" altLang="en-US" sz="16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772922" y="753596"/>
            <a:ext cx="13710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3200" dirty="0" smtClean="0"/>
              <a:t>×50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77602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テキスト ボックス 31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Page-05</a:t>
            </a:r>
            <a:endParaRPr kumimoji="1" lang="ja-JP" altLang="en-US" dirty="0"/>
          </a:p>
        </p:txBody>
      </p:sp>
      <p:grpSp>
        <p:nvGrpSpPr>
          <p:cNvPr id="56" name="グループ化 55"/>
          <p:cNvGrpSpPr/>
          <p:nvPr/>
        </p:nvGrpSpPr>
        <p:grpSpPr>
          <a:xfrm>
            <a:off x="0" y="504807"/>
            <a:ext cx="9140826" cy="6333933"/>
            <a:chOff x="0" y="504807"/>
            <a:chExt cx="9140826" cy="6333933"/>
          </a:xfrm>
        </p:grpSpPr>
        <p:sp>
          <p:nvSpPr>
            <p:cNvPr id="21" name="テキスト ボックス 20"/>
            <p:cNvSpPr txBox="1"/>
            <p:nvPr/>
          </p:nvSpPr>
          <p:spPr>
            <a:xfrm>
              <a:off x="0" y="504807"/>
              <a:ext cx="51257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 smtClean="0"/>
                <a:t>【</a:t>
              </a:r>
              <a:r>
                <a:rPr lang="ja-JP" altLang="en-US" sz="2400" dirty="0" smtClean="0"/>
                <a:t>静電容量型センサの動作原理</a:t>
              </a:r>
              <a:r>
                <a:rPr lang="en-US" altLang="ja-JP" sz="2400" dirty="0" smtClean="0"/>
                <a:t>】</a:t>
              </a:r>
              <a:endParaRPr kumimoji="1" lang="ja-JP" altLang="en-US" sz="2400" dirty="0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4472524" y="567670"/>
              <a:ext cx="4668302" cy="2627159"/>
              <a:chOff x="1481070" y="4211458"/>
              <a:chExt cx="4668302" cy="2627159"/>
            </a:xfrm>
          </p:grpSpPr>
          <p:pic>
            <p:nvPicPr>
              <p:cNvPr id="22" name="図 2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81070" y="4211458"/>
                <a:ext cx="4370300" cy="2627159"/>
              </a:xfrm>
              <a:prstGeom prst="rect">
                <a:avLst/>
              </a:prstGeom>
            </p:spPr>
          </p:pic>
          <p:sp>
            <p:nvSpPr>
              <p:cNvPr id="23" name="テキスト ボックス 22"/>
              <p:cNvSpPr txBox="1"/>
              <p:nvPr/>
            </p:nvSpPr>
            <p:spPr>
              <a:xfrm>
                <a:off x="5381001" y="5822244"/>
                <a:ext cx="768371" cy="369332"/>
              </a:xfrm>
              <a:prstGeom prst="rect">
                <a:avLst/>
              </a:prstGeom>
              <a:solidFill>
                <a:srgbClr val="FFFFFF">
                  <a:alpha val="54902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/>
                  <a:t>280pF</a:t>
                </a:r>
                <a:endParaRPr kumimoji="1" lang="ja-JP" altLang="en-US" dirty="0"/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5381000" y="6304332"/>
                <a:ext cx="768371" cy="369332"/>
              </a:xfrm>
              <a:prstGeom prst="rect">
                <a:avLst/>
              </a:prstGeom>
              <a:solidFill>
                <a:srgbClr val="FFFFFF">
                  <a:alpha val="54902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/>
                  <a:t>175pF</a:t>
                </a:r>
                <a:endParaRPr kumimoji="1" lang="ja-JP" altLang="en-US" dirty="0"/>
              </a:p>
            </p:txBody>
          </p:sp>
          <p:cxnSp>
            <p:nvCxnSpPr>
              <p:cNvPr id="25" name="直線矢印コネクタ 24"/>
              <p:cNvCxnSpPr/>
              <p:nvPr/>
            </p:nvCxnSpPr>
            <p:spPr>
              <a:xfrm flipH="1" flipV="1">
                <a:off x="5022761" y="5822244"/>
                <a:ext cx="358239" cy="1846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矢印コネクタ 25"/>
              <p:cNvCxnSpPr/>
              <p:nvPr/>
            </p:nvCxnSpPr>
            <p:spPr>
              <a:xfrm flipH="1" flipV="1">
                <a:off x="5042338" y="6411724"/>
                <a:ext cx="399243" cy="9210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72" y="1626306"/>
              <a:ext cx="4410075" cy="2819400"/>
            </a:xfrm>
            <a:prstGeom prst="rect">
              <a:avLst/>
            </a:prstGeom>
          </p:spPr>
        </p:pic>
        <p:cxnSp>
          <p:nvCxnSpPr>
            <p:cNvPr id="13" name="直線矢印コネクタ 12"/>
            <p:cNvCxnSpPr/>
            <p:nvPr/>
          </p:nvCxnSpPr>
          <p:spPr>
            <a:xfrm flipH="1">
              <a:off x="3799268" y="2601311"/>
              <a:ext cx="1164598" cy="579777"/>
            </a:xfrm>
            <a:prstGeom prst="straightConnector1">
              <a:avLst/>
            </a:prstGeom>
            <a:ln w="5715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グループ化 39"/>
            <p:cNvGrpSpPr/>
            <p:nvPr/>
          </p:nvGrpSpPr>
          <p:grpSpPr>
            <a:xfrm>
              <a:off x="963768" y="911662"/>
              <a:ext cx="3955962" cy="1312837"/>
              <a:chOff x="963768" y="911662"/>
              <a:chExt cx="3955962" cy="1312837"/>
            </a:xfrm>
          </p:grpSpPr>
          <p:cxnSp>
            <p:nvCxnSpPr>
              <p:cNvPr id="14" name="直線矢印コネクタ 13"/>
              <p:cNvCxnSpPr/>
              <p:nvPr/>
            </p:nvCxnSpPr>
            <p:spPr>
              <a:xfrm flipH="1">
                <a:off x="2084230" y="1825853"/>
                <a:ext cx="298361" cy="387517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/>
              <p:cNvCxnSpPr/>
              <p:nvPr/>
            </p:nvCxnSpPr>
            <p:spPr>
              <a:xfrm flipV="1">
                <a:off x="2382591" y="1532586"/>
                <a:ext cx="2537139" cy="287137"/>
              </a:xfrm>
              <a:prstGeom prst="line">
                <a:avLst/>
              </a:prstGeom>
              <a:ln w="571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/>
              <p:cNvCxnSpPr/>
              <p:nvPr/>
            </p:nvCxnSpPr>
            <p:spPr>
              <a:xfrm flipH="1">
                <a:off x="963768" y="1579538"/>
                <a:ext cx="530180" cy="64496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/>
            </p:nvCxnSpPr>
            <p:spPr>
              <a:xfrm flipV="1">
                <a:off x="1493948" y="911662"/>
                <a:ext cx="3425782" cy="682652"/>
              </a:xfrm>
              <a:prstGeom prst="line">
                <a:avLst/>
              </a:prstGeom>
              <a:ln w="5715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2524" y="3217054"/>
              <a:ext cx="4370300" cy="3204406"/>
            </a:xfrm>
            <a:prstGeom prst="rect">
              <a:avLst/>
            </a:prstGeom>
          </p:spPr>
        </p:pic>
        <p:cxnSp>
          <p:nvCxnSpPr>
            <p:cNvPr id="19" name="直線矢印コネクタ 18"/>
            <p:cNvCxnSpPr/>
            <p:nvPr/>
          </p:nvCxnSpPr>
          <p:spPr>
            <a:xfrm>
              <a:off x="7611414" y="5357611"/>
              <a:ext cx="0" cy="65682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/>
            <p:cNvSpPr txBox="1"/>
            <p:nvPr/>
          </p:nvSpPr>
          <p:spPr>
            <a:xfrm>
              <a:off x="6684135" y="5447763"/>
              <a:ext cx="9272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650kHz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" name="角丸四角形 1"/>
            <p:cNvSpPr/>
            <p:nvPr/>
          </p:nvSpPr>
          <p:spPr>
            <a:xfrm>
              <a:off x="1944709" y="2845210"/>
              <a:ext cx="2471716" cy="1594366"/>
            </a:xfrm>
            <a:prstGeom prst="roundRect">
              <a:avLst>
                <a:gd name="adj" fmla="val 6974"/>
              </a:avLst>
            </a:prstGeom>
            <a:noFill/>
            <a:ln w="38100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角丸四角形吹き出し 2"/>
            <p:cNvSpPr/>
            <p:nvPr/>
          </p:nvSpPr>
          <p:spPr>
            <a:xfrm>
              <a:off x="553791" y="2845209"/>
              <a:ext cx="1159097" cy="589481"/>
            </a:xfrm>
            <a:prstGeom prst="wedgeRoundRectCallout">
              <a:avLst>
                <a:gd name="adj1" fmla="val 43873"/>
                <a:gd name="adj2" fmla="val -129761"/>
                <a:gd name="adj3" fmla="val 16667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</a:rPr>
                <a:t>DC</a:t>
              </a:r>
              <a:r>
                <a:rPr kumimoji="1" lang="ja-JP" altLang="en-US" sz="1600" dirty="0" smtClean="0">
                  <a:solidFill>
                    <a:schemeClr val="tx1"/>
                  </a:solidFill>
                </a:rPr>
                <a:t>成分は</a:t>
              </a:r>
              <a:r>
                <a:rPr kumimoji="1" lang="en-US" altLang="ja-JP" sz="1600" dirty="0" smtClean="0">
                  <a:solidFill>
                    <a:schemeClr val="tx1"/>
                  </a:solidFill>
                </a:rPr>
                <a:t/>
              </a:r>
              <a:br>
                <a:rPr kumimoji="1" lang="en-US" altLang="ja-JP" sz="1600" dirty="0" smtClean="0">
                  <a:solidFill>
                    <a:schemeClr val="tx1"/>
                  </a:solidFill>
                </a:rPr>
              </a:br>
              <a:r>
                <a:rPr kumimoji="1" lang="en-US" altLang="ja-JP" sz="2000" b="1" dirty="0" smtClean="0">
                  <a:solidFill>
                    <a:schemeClr val="tx1"/>
                  </a:solidFill>
                  <a:latin typeface="Cooper Std Black" panose="0208090304030B020404" pitchFamily="18" charset="0"/>
                </a:rPr>
                <a:t>C</a:t>
              </a:r>
              <a:r>
                <a:rPr kumimoji="1" lang="ja-JP" altLang="en-US" sz="1600" dirty="0" smtClean="0">
                  <a:solidFill>
                    <a:schemeClr val="tx1"/>
                  </a:solidFill>
                </a:rPr>
                <a:t>でカット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5" name="直線矢印コネクタ 4"/>
            <p:cNvCxnSpPr/>
            <p:nvPr/>
          </p:nvCxnSpPr>
          <p:spPr>
            <a:xfrm>
              <a:off x="4919730" y="1532586"/>
              <a:ext cx="34527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角丸四角形吹き出し 32"/>
            <p:cNvSpPr/>
            <p:nvPr/>
          </p:nvSpPr>
          <p:spPr>
            <a:xfrm>
              <a:off x="283334" y="3589815"/>
              <a:ext cx="1504202" cy="437081"/>
            </a:xfrm>
            <a:prstGeom prst="wedgeRoundRectCallout">
              <a:avLst>
                <a:gd name="adj1" fmla="val 61681"/>
                <a:gd name="adj2" fmla="val -88509"/>
                <a:gd name="adj3" fmla="val 16667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>
                  <a:solidFill>
                    <a:srgbClr val="FF0000"/>
                  </a:solidFill>
                  <a:latin typeface="Cooper Std Black" panose="0208090304030B020404" pitchFamily="18" charset="0"/>
                </a:rPr>
                <a:t>AC</a:t>
              </a:r>
              <a:r>
                <a:rPr kumimoji="1" lang="ja-JP" altLang="en-US" sz="1600" dirty="0" smtClean="0">
                  <a:solidFill>
                    <a:schemeClr val="tx1"/>
                  </a:solidFill>
                </a:rPr>
                <a:t>成分のみ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9" name="角丸四角形吹き出し 38"/>
            <p:cNvSpPr/>
            <p:nvPr/>
          </p:nvSpPr>
          <p:spPr>
            <a:xfrm>
              <a:off x="3254352" y="2504720"/>
              <a:ext cx="1047191" cy="437081"/>
            </a:xfrm>
            <a:prstGeom prst="wedgeRoundRectCallout">
              <a:avLst>
                <a:gd name="adj1" fmla="val -3656"/>
                <a:gd name="adj2" fmla="val 91231"/>
                <a:gd name="adj3" fmla="val 16667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 smtClean="0">
                  <a:solidFill>
                    <a:srgbClr val="FF0000"/>
                  </a:solidFill>
                  <a:latin typeface="Cooper Std Black" panose="0208090304030B020404" pitchFamily="18" charset="0"/>
                </a:rPr>
                <a:t>振幅電圧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3519" y="5159011"/>
              <a:ext cx="3461422" cy="1679729"/>
            </a:xfrm>
            <a:prstGeom prst="rect">
              <a:avLst/>
            </a:prstGeom>
          </p:spPr>
        </p:pic>
        <p:sp>
          <p:nvSpPr>
            <p:cNvPr id="51" name="テキスト ボックス 50"/>
            <p:cNvSpPr txBox="1"/>
            <p:nvPr/>
          </p:nvSpPr>
          <p:spPr>
            <a:xfrm>
              <a:off x="2824028" y="4524906"/>
              <a:ext cx="1592397" cy="646986"/>
            </a:xfrm>
            <a:prstGeom prst="wedgeRoundRectCallout">
              <a:avLst>
                <a:gd name="adj1" fmla="val -67004"/>
                <a:gd name="adj2" fmla="val -62794"/>
                <a:gd name="adj3" fmla="val 16667"/>
              </a:avLst>
            </a:prstGeom>
            <a:solidFill>
              <a:srgbClr val="CC00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 smtClean="0"/>
                <a:t>倍圧整流回路</a:t>
              </a:r>
              <a:r>
                <a:rPr kumimoji="1" lang="en-US" altLang="ja-JP" sz="1600" dirty="0" smtClean="0"/>
                <a:t/>
              </a:r>
              <a:br>
                <a:rPr kumimoji="1" lang="en-US" altLang="ja-JP" sz="1600" dirty="0" smtClean="0"/>
              </a:br>
              <a:r>
                <a:rPr kumimoji="1" lang="ja-JP" altLang="en-US" sz="1600" dirty="0" smtClean="0"/>
                <a:t>振幅電圧抽出</a:t>
              </a:r>
              <a:endParaRPr kumimoji="1" lang="ja-JP" altLang="en-US" sz="1600" dirty="0"/>
            </a:p>
          </p:txBody>
        </p:sp>
        <p:cxnSp>
          <p:nvCxnSpPr>
            <p:cNvPr id="53" name="直線コネクタ 52"/>
            <p:cNvCxnSpPr/>
            <p:nvPr/>
          </p:nvCxnSpPr>
          <p:spPr>
            <a:xfrm>
              <a:off x="1864810" y="2120349"/>
              <a:ext cx="0" cy="326264"/>
            </a:xfrm>
            <a:prstGeom prst="line">
              <a:avLst/>
            </a:prstGeom>
            <a:ln w="57150">
              <a:solidFill>
                <a:srgbClr val="FF000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>
              <a:off x="1759631" y="2131080"/>
              <a:ext cx="0" cy="326264"/>
            </a:xfrm>
            <a:prstGeom prst="line">
              <a:avLst/>
            </a:prstGeom>
            <a:ln w="57150">
              <a:solidFill>
                <a:srgbClr val="00B0F0">
                  <a:alpha val="6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正方形/長方形 56"/>
          <p:cNvSpPr/>
          <p:nvPr/>
        </p:nvSpPr>
        <p:spPr>
          <a:xfrm>
            <a:off x="74381" y="4771782"/>
            <a:ext cx="26741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●</a:t>
            </a:r>
            <a:r>
              <a:rPr lang="ja-JP" altLang="en-US" dirty="0" smtClean="0"/>
              <a:t>人体の容量は約</a:t>
            </a:r>
            <a:r>
              <a:rPr lang="en-US" altLang="ja-JP" sz="2000" b="1" dirty="0">
                <a:solidFill>
                  <a:srgbClr val="FF0000"/>
                </a:solidFill>
              </a:rPr>
              <a:t>100</a:t>
            </a:r>
            <a:r>
              <a:rPr lang="en-US" altLang="ja-JP" sz="2000" dirty="0">
                <a:solidFill>
                  <a:srgbClr val="FF0000"/>
                </a:solidFill>
              </a:rPr>
              <a:t>pF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2991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-3175" y="530565"/>
            <a:ext cx="9153526" cy="5824220"/>
            <a:chOff x="-3175" y="414654"/>
            <a:chExt cx="9153526" cy="5824220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1" y="884590"/>
              <a:ext cx="9144000" cy="2535203"/>
            </a:xfrm>
            <a:prstGeom prst="rect">
              <a:avLst/>
            </a:prstGeom>
          </p:spPr>
        </p:pic>
        <p:cxnSp>
          <p:nvCxnSpPr>
            <p:cNvPr id="11" name="直線コネクタ 10"/>
            <p:cNvCxnSpPr/>
            <p:nvPr/>
          </p:nvCxnSpPr>
          <p:spPr>
            <a:xfrm flipH="1">
              <a:off x="1931832" y="1223493"/>
              <a:ext cx="12878" cy="1944710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6351" y="414654"/>
              <a:ext cx="44111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 smtClean="0"/>
                <a:t>【</a:t>
              </a:r>
              <a:r>
                <a:rPr lang="ja-JP" altLang="en-US" sz="2400" b="1" dirty="0" smtClean="0"/>
                <a:t>オフセット除去＋増幅＋</a:t>
              </a:r>
              <a:r>
                <a:rPr lang="en-US" altLang="ja-JP" sz="2400" b="1" dirty="0" smtClean="0"/>
                <a:t>LPF】</a:t>
              </a:r>
              <a:endParaRPr kumimoji="1" lang="ja-JP" altLang="en-US" sz="2400" b="1" dirty="0"/>
            </a:p>
          </p:txBody>
        </p:sp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5" y="3419793"/>
              <a:ext cx="4514850" cy="2819081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200" y="3428999"/>
              <a:ext cx="4495800" cy="2809875"/>
            </a:xfrm>
            <a:prstGeom prst="rect">
              <a:avLst/>
            </a:prstGeom>
          </p:spPr>
        </p:pic>
        <p:sp>
          <p:nvSpPr>
            <p:cNvPr id="2" name="角丸四角形 1"/>
            <p:cNvSpPr/>
            <p:nvPr/>
          </p:nvSpPr>
          <p:spPr>
            <a:xfrm>
              <a:off x="2910625" y="1223493"/>
              <a:ext cx="1970468" cy="1558344"/>
            </a:xfrm>
            <a:prstGeom prst="roundRect">
              <a:avLst>
                <a:gd name="adj" fmla="val 11708"/>
              </a:avLst>
            </a:prstGeom>
            <a:noFill/>
            <a:ln w="57150">
              <a:solidFill>
                <a:srgbClr val="FFC000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3605086" y="884590"/>
              <a:ext cx="1043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LPF</a:t>
              </a:r>
              <a:endParaRPr kumimoji="1"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929255" y="973555"/>
              <a:ext cx="2192761" cy="2446238"/>
            </a:xfrm>
            <a:prstGeom prst="roundRect">
              <a:avLst>
                <a:gd name="adj" fmla="val 11708"/>
              </a:avLst>
            </a:prstGeom>
            <a:noFill/>
            <a:ln w="57150">
              <a:solidFill>
                <a:srgbClr val="00B0F0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225470" y="621772"/>
              <a:ext cx="151018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差動増幅器</a:t>
              </a:r>
              <a:endParaRPr kumimoji="1"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6220496" y="1000310"/>
              <a:ext cx="901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 smtClean="0"/>
                <a:t>×50</a:t>
              </a:r>
              <a:endParaRPr kumimoji="1" lang="ja-JP" altLang="en-US" sz="2400" b="1" dirty="0"/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7144420" y="1562396"/>
              <a:ext cx="1970468" cy="1558344"/>
            </a:xfrm>
            <a:prstGeom prst="roundRect">
              <a:avLst>
                <a:gd name="adj" fmla="val 11708"/>
              </a:avLst>
            </a:prstGeom>
            <a:noFill/>
            <a:ln w="57150">
              <a:solidFill>
                <a:srgbClr val="92D050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7785367" y="1208158"/>
              <a:ext cx="1043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LPF</a:t>
              </a:r>
              <a:endParaRPr kumimoji="1"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2039214" y="1253922"/>
              <a:ext cx="823249" cy="1064275"/>
            </a:xfrm>
            <a:prstGeom prst="roundRect">
              <a:avLst>
                <a:gd name="adj" fmla="val 11708"/>
              </a:avLst>
            </a:prstGeom>
            <a:noFill/>
            <a:ln w="57150">
              <a:solidFill>
                <a:srgbClr val="FFC000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172976" y="890998"/>
              <a:ext cx="2077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ボルテージフォロワ</a:t>
              </a:r>
              <a:endParaRPr kumimoji="1"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Page-06</a:t>
            </a:r>
            <a:endParaRPr kumimoji="1" lang="ja-JP" altLang="en-US" dirty="0"/>
          </a:p>
        </p:txBody>
      </p:sp>
      <p:sp>
        <p:nvSpPr>
          <p:cNvPr id="22" name="角丸四角形吹き出し 21"/>
          <p:cNvSpPr/>
          <p:nvPr/>
        </p:nvSpPr>
        <p:spPr>
          <a:xfrm>
            <a:off x="7485479" y="705760"/>
            <a:ext cx="1629409" cy="589481"/>
          </a:xfrm>
          <a:prstGeom prst="wedgeRoundRectCallout">
            <a:avLst>
              <a:gd name="adj1" fmla="val -77180"/>
              <a:gd name="adj2" fmla="val 31913"/>
              <a:gd name="adj3" fmla="val 16667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solidFill>
                  <a:schemeClr val="tx1"/>
                </a:solidFill>
                <a:latin typeface="Cooper Std Black" panose="0208090304030B020404" pitchFamily="18" charset="0"/>
              </a:rPr>
              <a:t>DC</a:t>
            </a:r>
            <a:r>
              <a:rPr kumimoji="1" lang="ja-JP" altLang="en-US" sz="1600" dirty="0" smtClean="0">
                <a:solidFill>
                  <a:schemeClr val="tx1"/>
                </a:solidFill>
              </a:rPr>
              <a:t>成分をカット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/>
            </a:r>
            <a:br>
              <a:rPr kumimoji="1" lang="en-US" altLang="ja-JP" sz="1600" dirty="0" smtClean="0">
                <a:solidFill>
                  <a:schemeClr val="tx1"/>
                </a:solidFill>
              </a:rPr>
            </a:br>
            <a:r>
              <a:rPr kumimoji="1" lang="ja-JP" altLang="en-US" sz="1600" dirty="0" smtClean="0">
                <a:solidFill>
                  <a:schemeClr val="tx1"/>
                </a:solidFill>
              </a:rPr>
              <a:t>５０倍に増幅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62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45445"/>
            <a:ext cx="6761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【Smart Analog </a:t>
            </a:r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IC101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の内部ブロック図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26" y="1007110"/>
            <a:ext cx="7045236" cy="580463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344731" y="6645499"/>
            <a:ext cx="2846231" cy="212501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Page-07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897745" y="5434885"/>
            <a:ext cx="1223493" cy="528033"/>
          </a:xfrm>
          <a:prstGeom prst="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rgbClr val="FF0000"/>
                </a:solidFill>
              </a:rPr>
              <a:t>温度センサ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043187" y="2859110"/>
            <a:ext cx="3168203" cy="3322749"/>
          </a:xfrm>
          <a:prstGeom prst="roundRect">
            <a:avLst>
              <a:gd name="adj" fmla="val 8010"/>
            </a:avLst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24711" y="3335628"/>
            <a:ext cx="461665" cy="2421228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dirty="0" smtClean="0"/>
              <a:t>マルチプレクサ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669700" y="2163651"/>
            <a:ext cx="476026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-3175" y="1970468"/>
            <a:ext cx="737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SBIAS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8190962" y="4288665"/>
            <a:ext cx="360608" cy="0"/>
          </a:xfrm>
          <a:prstGeom prst="straightConnector1">
            <a:avLst/>
          </a:prstGeom>
          <a:ln w="38100">
            <a:solidFill>
              <a:srgbClr val="00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8217600" y="3919333"/>
            <a:ext cx="90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SMODE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531195" y="4151152"/>
            <a:ext cx="48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Cooper Std Black" panose="0208090304030B020404" pitchFamily="18" charset="0"/>
              </a:rPr>
              <a:t>L</a:t>
            </a:r>
            <a:endParaRPr kumimoji="1" lang="ja-JP" altLang="en-US" b="1" dirty="0">
              <a:latin typeface="Cooper Std Black" panose="0208090304030B020404" pitchFamily="18" charset="0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6735650" y="4597758"/>
            <a:ext cx="1011514" cy="708338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320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6350" y="545445"/>
            <a:ext cx="8978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【</a:t>
            </a:r>
            <a:r>
              <a:rPr lang="ja-JP" altLang="en-US" sz="2800" dirty="0" smtClean="0"/>
              <a:t>ＰＧＩＡ</a:t>
            </a:r>
            <a:r>
              <a:rPr lang="en-US" altLang="ja-JP" sz="2800" dirty="0" smtClean="0"/>
              <a:t>】 Programmable Gain Instrumentation Amplifier</a:t>
            </a:r>
            <a:endParaRPr kumimoji="1" lang="ja-JP" altLang="en-US" sz="28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0" y="1109303"/>
            <a:ext cx="8856067" cy="4634674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Page-08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814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6350" y="545445"/>
            <a:ext cx="553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【16</a:t>
            </a:r>
            <a:r>
              <a:rPr lang="ja-JP" altLang="en-US" sz="2800" dirty="0" smtClean="0"/>
              <a:t>ビット</a:t>
            </a:r>
            <a:r>
              <a:rPr lang="en-US" altLang="ja-JP" sz="2800" dirty="0" smtClean="0"/>
              <a:t>ΔΣ </a:t>
            </a:r>
            <a:r>
              <a:rPr lang="en-US" altLang="ja-JP" sz="2800" dirty="0" smtClean="0">
                <a:latin typeface="Cooper Std Black" panose="0208090304030B020404" pitchFamily="18" charset="0"/>
              </a:rPr>
              <a:t>A/D</a:t>
            </a:r>
            <a:r>
              <a:rPr lang="en-US" altLang="ja-JP" sz="2800" dirty="0" smtClean="0"/>
              <a:t> </a:t>
            </a:r>
            <a:r>
              <a:rPr lang="ja-JP" altLang="en-US" sz="2800" dirty="0" smtClean="0"/>
              <a:t>コンバータ</a:t>
            </a:r>
            <a:r>
              <a:rPr lang="en-US" altLang="ja-JP" sz="2800" dirty="0" smtClean="0"/>
              <a:t>】</a:t>
            </a:r>
            <a:endParaRPr kumimoji="1" lang="ja-JP" altLang="en-US" sz="28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7" y="1109303"/>
            <a:ext cx="8848391" cy="4630658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Page-09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8904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6350" y="545445"/>
            <a:ext cx="325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【</a:t>
            </a:r>
            <a:r>
              <a:rPr lang="ja-JP" altLang="en-US" sz="2800" dirty="0" smtClean="0"/>
              <a:t>フラッシュ・メモリ</a:t>
            </a:r>
            <a:r>
              <a:rPr lang="en-US" altLang="ja-JP" sz="2800" dirty="0" smtClean="0"/>
              <a:t>】</a:t>
            </a:r>
            <a:endParaRPr kumimoji="1" lang="ja-JP" altLang="en-US" sz="28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-3175" y="-10582"/>
            <a:ext cx="9162119" cy="556027"/>
            <a:chOff x="-3175" y="-10582"/>
            <a:chExt cx="9162119" cy="556027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75" y="0"/>
              <a:ext cx="7776097" cy="504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6115571" y="-10582"/>
              <a:ext cx="3043373" cy="523220"/>
            </a:xfrm>
            <a:prstGeom prst="rect">
              <a:avLst/>
            </a:prstGeom>
            <a:solidFill>
              <a:srgbClr val="FF66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Neo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Tech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kumimoji="1" lang="en-US" altLang="ja-JP" sz="2800" b="1" i="1" dirty="0" smtClean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</a:t>
              </a:r>
              <a:r>
                <a:rPr kumimoji="1" lang="en-US" altLang="ja-JP" sz="2800" b="1" i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kumimoji="1" lang="en-US" altLang="ja-JP" sz="2800" b="1" i="1" dirty="0" smtClean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com</a:t>
              </a:r>
              <a:endParaRPr kumimoji="1" lang="ja-JP" altLang="en-US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 bwMode="auto">
            <a:xfrm>
              <a:off x="6350" y="22225"/>
              <a:ext cx="603619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800" b="1" dirty="0" err="1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oper Std Black" panose="0208090304030B0204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Renesas</a:t>
              </a:r>
              <a:r>
                <a:rPr lang="en-US" altLang="ja-JP" sz="28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Smart</a:t>
              </a:r>
              <a:r>
                <a:rPr lang="en-US" altLang="ja-JP" sz="2800" b="1" dirty="0" smtClean="0">
                  <a:solidFill>
                    <a:srgbClr val="E67D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Analog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HG平成角ｺﾞｼｯｸ体W9" pitchFamily="49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HG平成角ｺﾞｼｯｸ体W9" pitchFamily="49" charset="-128"/>
                  <a:cs typeface="Times New Roman" panose="02020603050405020304" pitchFamily="18" charset="0"/>
                </a:rPr>
                <a:t>IC101</a:t>
              </a:r>
              <a:endParaRPr lang="en-US" altLang="ja-JP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平成角ｺﾞｼｯｸ体W9" pitchFamily="49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85" y="1109302"/>
            <a:ext cx="8708410" cy="4557401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8137557" y="6516710"/>
            <a:ext cx="100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Page-10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0352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57150">
          <a:solidFill>
            <a:srgbClr val="FFC000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7150">
          <a:solidFill>
            <a:srgbClr val="FF0000">
              <a:alpha val="60000"/>
            </a:srgbClr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3411</TotalTime>
  <Words>414</Words>
  <Application>Microsoft Office PowerPoint</Application>
  <PresentationFormat>画面に合わせる (4:3)</PresentationFormat>
  <Paragraphs>187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2" baseType="lpstr">
      <vt:lpstr>HG平成角ｺﾞｼｯｸ体W9</vt:lpstr>
      <vt:lpstr>ＭＳ Ｐゴシック</vt:lpstr>
      <vt:lpstr>Arial</vt:lpstr>
      <vt:lpstr>Calibri</vt:lpstr>
      <vt:lpstr>Calibri Light</vt:lpstr>
      <vt:lpstr>Cambria Math</vt:lpstr>
      <vt:lpstr>Cooper Std Black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 Ueda</dc:creator>
  <cp:lastModifiedBy>Tomoaki Ueda</cp:lastModifiedBy>
  <cp:revision>122</cp:revision>
  <dcterms:created xsi:type="dcterms:W3CDTF">2014-03-01T08:51:46Z</dcterms:created>
  <dcterms:modified xsi:type="dcterms:W3CDTF">2014-03-20T02:18:46Z</dcterms:modified>
</cp:coreProperties>
</file>